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xml" ContentType="application/vnd.openxmlformats-officedocument.presentationml.notesSlide+xml"/>
  <Override PartName="/ppt/charts/chart19.xml" ContentType="application/vnd.openxmlformats-officedocument.drawingml.chart+xml"/>
  <Override PartName="/ppt/notesSlides/notesSlide4.xml" ContentType="application/vnd.openxmlformats-officedocument.presentationml.notesSlide+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notesSlides/notesSlide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47" r:id="rId25"/>
    <p:sldId id="320" r:id="rId26"/>
    <p:sldId id="321" r:id="rId27"/>
    <p:sldId id="322" r:id="rId28"/>
    <p:sldId id="323" r:id="rId29"/>
    <p:sldId id="308" r:id="rId30"/>
    <p:sldId id="309" r:id="rId31"/>
    <p:sldId id="310" r:id="rId32"/>
    <p:sldId id="311" r:id="rId33"/>
    <p:sldId id="312" r:id="rId34"/>
    <p:sldId id="313" r:id="rId35"/>
    <p:sldId id="314" r:id="rId36"/>
    <p:sldId id="315" r:id="rId37"/>
    <p:sldId id="316" r:id="rId38"/>
    <p:sldId id="317" r:id="rId39"/>
    <p:sldId id="318" r:id="rId40"/>
    <p:sldId id="263" r:id="rId41"/>
    <p:sldId id="264" r:id="rId42"/>
    <p:sldId id="265" r:id="rId43"/>
    <p:sldId id="266" r:id="rId44"/>
    <p:sldId id="267" r:id="rId45"/>
    <p:sldId id="268" r:id="rId46"/>
    <p:sldId id="269" r:id="rId47"/>
    <p:sldId id="270" r:id="rId48"/>
    <p:sldId id="272" r:id="rId49"/>
    <p:sldId id="289" r:id="rId50"/>
    <p:sldId id="286" r:id="rId51"/>
    <p:sldId id="275" r:id="rId52"/>
    <p:sldId id="276" r:id="rId53"/>
    <p:sldId id="290" r:id="rId54"/>
    <p:sldId id="291" r:id="rId55"/>
    <p:sldId id="293" r:id="rId56"/>
    <p:sldId id="292" r:id="rId57"/>
    <p:sldId id="294" r:id="rId58"/>
    <p:sldId id="295" r:id="rId59"/>
    <p:sldId id="296" r:id="rId60"/>
    <p:sldId id="297" r:id="rId61"/>
    <p:sldId id="298" r:id="rId62"/>
    <p:sldId id="299" r:id="rId63"/>
    <p:sldId id="302" r:id="rId64"/>
    <p:sldId id="303" r:id="rId65"/>
    <p:sldId id="30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932" autoAdjust="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ntern41\Desktop\Singh\RPA%20Arrest%20Questionnaire%20Responses%20final%20verifi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oleObject" Target="file:///C:\Users\intern41\Desktop\Singh\RPA%20Arrest%20Questionnaire%20Responses%20final%20verified.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oleObject" Target="file:///C:\Users\intern41\Desktop\Singh\RPA%20Arrest%20Questionnaire%20Responses%20final%20verified.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oleObject" Target="file:///C:\Users\intern41\Desktop\Singh\RPA%20Arrest%20Questionnaire%20Responses%20final%20verified.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oleObject" Target="file:///C:\Users\cwuser\Downloads\Edit%202-%20Remand%20Order%20First%20Production,%20Vega.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intern41\Desktop\Singh\RPA%20Arrest%20Questionnaire%20Responses%20final%20verifi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Sheet5!$A$80:$A$81</c:f>
              <c:strCache>
                <c:ptCount val="2"/>
                <c:pt idx="0">
                  <c:v>Not Responded</c:v>
                </c:pt>
                <c:pt idx="1">
                  <c:v>Responded</c:v>
                </c:pt>
              </c:strCache>
            </c:strRef>
          </c:cat>
          <c:val>
            <c:numRef>
              <c:f>Sheet5!$B$80:$B$81</c:f>
              <c:numCache>
                <c:formatCode>General</c:formatCode>
                <c:ptCount val="2"/>
                <c:pt idx="0">
                  <c:v>44</c:v>
                </c:pt>
                <c:pt idx="1">
                  <c:v>195</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charts'!$A$79:$A$81</c:f>
              <c:strCache>
                <c:ptCount val="3"/>
                <c:pt idx="0">
                  <c:v>Always</c:v>
                </c:pt>
                <c:pt idx="1">
                  <c:v>Frequently</c:v>
                </c:pt>
                <c:pt idx="2">
                  <c:v>Rarely</c:v>
                </c:pt>
              </c:strCache>
            </c:strRef>
          </c:cat>
          <c:val>
            <c:numRef>
              <c:f>'Pie charts'!$B$79:$B$81</c:f>
              <c:numCache>
                <c:formatCode>General</c:formatCode>
                <c:ptCount val="3"/>
                <c:pt idx="0">
                  <c:v>6</c:v>
                </c:pt>
                <c:pt idx="1">
                  <c:v>28</c:v>
                </c:pt>
                <c:pt idx="2">
                  <c:v>154</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2594194375629426"/>
          <c:y val="0.86775520227179948"/>
          <c:w val="0.53071672997876806"/>
          <c:h val="0.116251530851578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charts'!$A$41:$A$46</c:f>
              <c:strCache>
                <c:ptCount val="6"/>
                <c:pt idx="0">
                  <c:v>6. Do you forward the duly filled up arrest checklist to the magistrate?</c:v>
                </c:pt>
                <c:pt idx="1">
                  <c:v>Always</c:v>
                </c:pt>
                <c:pt idx="2">
                  <c:v>Frequently</c:v>
                </c:pt>
                <c:pt idx="3">
                  <c:v>Rarely</c:v>
                </c:pt>
                <c:pt idx="4">
                  <c:v>Never</c:v>
                </c:pt>
                <c:pt idx="5">
                  <c:v>Not clear</c:v>
                </c:pt>
              </c:strCache>
            </c:strRef>
          </c:cat>
          <c:val>
            <c:numRef>
              <c:f>'Pie charts'!$B$41:$B$46</c:f>
              <c:numCache>
                <c:formatCode>General</c:formatCode>
                <c:ptCount val="6"/>
                <c:pt idx="0">
                  <c:v>0</c:v>
                </c:pt>
                <c:pt idx="1">
                  <c:v>177</c:v>
                </c:pt>
                <c:pt idx="2">
                  <c:v>31</c:v>
                </c:pt>
                <c:pt idx="3">
                  <c:v>9</c:v>
                </c:pt>
                <c:pt idx="4">
                  <c:v>10</c:v>
                </c:pt>
                <c:pt idx="5">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charts'!$A$575:$A$577</c:f>
              <c:strCache>
                <c:ptCount val="3"/>
                <c:pt idx="0">
                  <c:v>Yes</c:v>
                </c:pt>
                <c:pt idx="1">
                  <c:v>No</c:v>
                </c:pt>
                <c:pt idx="2">
                  <c:v>Not responded</c:v>
                </c:pt>
              </c:strCache>
            </c:strRef>
          </c:cat>
          <c:val>
            <c:numRef>
              <c:f>'Pie charts'!$B$575:$B$577</c:f>
              <c:numCache>
                <c:formatCode>General</c:formatCode>
                <c:ptCount val="3"/>
                <c:pt idx="0">
                  <c:v>107</c:v>
                </c:pt>
                <c:pt idx="1">
                  <c:v>107</c:v>
                </c:pt>
                <c:pt idx="2">
                  <c:v>22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641886412018117"/>
          <c:y val="0.87512757334383262"/>
          <c:w val="0.59358972080128014"/>
          <c:h val="0.122644090285565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charts'!$A$105:$A$107</c:f>
              <c:strCache>
                <c:ptCount val="3"/>
                <c:pt idx="0">
                  <c:v>Yes</c:v>
                </c:pt>
                <c:pt idx="1">
                  <c:v>No</c:v>
                </c:pt>
                <c:pt idx="2">
                  <c:v>No response</c:v>
                </c:pt>
              </c:strCache>
            </c:strRef>
          </c:cat>
          <c:val>
            <c:numRef>
              <c:f>'Pie charts'!$B$105:$B$107</c:f>
              <c:numCache>
                <c:formatCode>General</c:formatCode>
                <c:ptCount val="3"/>
                <c:pt idx="0">
                  <c:v>42</c:v>
                </c:pt>
                <c:pt idx="1">
                  <c:v>184</c:v>
                </c:pt>
                <c:pt idx="2">
                  <c:v>13</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55834937967301546"/>
          <c:y val="0.7935752443672045"/>
          <c:w val="0.42531381053459832"/>
          <c:h val="0.1219609186766674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charts'!$A$238:$A$243</c:f>
              <c:strCache>
                <c:ptCount val="6"/>
                <c:pt idx="0">
                  <c:v>It is  a record of arrest</c:v>
                </c:pt>
                <c:pt idx="1">
                  <c:v>It acts as a safeguard against arbitrary arrest</c:v>
                </c:pt>
                <c:pt idx="2">
                  <c:v>Other – Please specify</c:v>
                </c:pt>
                <c:pt idx="3">
                  <c:v>Not responded</c:v>
                </c:pt>
                <c:pt idx="4">
                  <c:v>Not clear</c:v>
                </c:pt>
                <c:pt idx="5">
                  <c:v>Responded</c:v>
                </c:pt>
              </c:strCache>
            </c:strRef>
          </c:cat>
          <c:val>
            <c:numRef>
              <c:f>'Pie charts'!$B$238:$B$243</c:f>
              <c:numCache>
                <c:formatCode>General</c:formatCode>
                <c:ptCount val="6"/>
                <c:pt idx="0">
                  <c:v>97</c:v>
                </c:pt>
                <c:pt idx="1">
                  <c:v>52</c:v>
                </c:pt>
                <c:pt idx="2">
                  <c:v>57</c:v>
                </c:pt>
                <c:pt idx="3">
                  <c:v>12</c:v>
                </c:pt>
                <c:pt idx="4">
                  <c:v>9</c:v>
                </c:pt>
                <c:pt idx="5">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6563319045729662E-2"/>
          <c:y val="0.73369816272965871"/>
          <c:w val="0.91401902548014591"/>
          <c:h val="0.258070491188601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charts'!$A$119:$A$121</c:f>
              <c:strCache>
                <c:ptCount val="3"/>
                <c:pt idx="0">
                  <c:v>1, 2 and 3</c:v>
                </c:pt>
                <c:pt idx="1">
                  <c:v>All</c:v>
                </c:pt>
                <c:pt idx="2">
                  <c:v>No response</c:v>
                </c:pt>
              </c:strCache>
            </c:strRef>
          </c:cat>
          <c:val>
            <c:numRef>
              <c:f>'Pie charts'!$B$119:$B$121</c:f>
              <c:numCache>
                <c:formatCode>General</c:formatCode>
                <c:ptCount val="3"/>
                <c:pt idx="0">
                  <c:v>3</c:v>
                </c:pt>
                <c:pt idx="1">
                  <c:v>228</c:v>
                </c:pt>
                <c:pt idx="2">
                  <c:v>8</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Sheet5!$A$185:$A$189</c:f>
              <c:strCache>
                <c:ptCount val="5"/>
                <c:pt idx="0">
                  <c:v>1, 4 and 5                    </c:v>
                </c:pt>
                <c:pt idx="1">
                  <c:v>1 and 3</c:v>
                </c:pt>
                <c:pt idx="2">
                  <c:v>1, 2 and 3</c:v>
                </c:pt>
                <c:pt idx="3">
                  <c:v>All</c:v>
                </c:pt>
                <c:pt idx="4">
                  <c:v>Not clear</c:v>
                </c:pt>
              </c:strCache>
            </c:strRef>
          </c:cat>
          <c:val>
            <c:numRef>
              <c:f>Sheet5!$B$185:$B$189</c:f>
              <c:numCache>
                <c:formatCode>General</c:formatCode>
                <c:ptCount val="5"/>
                <c:pt idx="0">
                  <c:v>1</c:v>
                </c:pt>
                <c:pt idx="1">
                  <c:v>23</c:v>
                </c:pt>
                <c:pt idx="2">
                  <c:v>116</c:v>
                </c:pt>
                <c:pt idx="3">
                  <c:v>86</c:v>
                </c:pt>
                <c:pt idx="4">
                  <c:v>13</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0000029101141416E-2"/>
          <c:y val="0.84716495407850811"/>
          <c:w val="0.89999994179771703"/>
          <c:h val="0.1381179189518933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N"/>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091090458972967"/>
          <c:y val="0.15811054083994014"/>
          <c:w val="0.35224501656952212"/>
          <c:h val="0.68282085119778968"/>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charts'!$A$112:$A$113</c:f>
              <c:strCache>
                <c:ptCount val="2"/>
                <c:pt idx="0">
                  <c:v>Responded</c:v>
                </c:pt>
                <c:pt idx="1">
                  <c:v>Not responded</c:v>
                </c:pt>
              </c:strCache>
            </c:strRef>
          </c:cat>
          <c:val>
            <c:numRef>
              <c:f>'Pie charts'!$B$112:$B$113</c:f>
              <c:numCache>
                <c:formatCode>General</c:formatCode>
                <c:ptCount val="2"/>
                <c:pt idx="0">
                  <c:v>206</c:v>
                </c:pt>
                <c:pt idx="1">
                  <c:v>33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Sheet6!$J$7:$J$8</c:f>
              <c:strCache>
                <c:ptCount val="2"/>
                <c:pt idx="0">
                  <c:v>Not responded</c:v>
                </c:pt>
                <c:pt idx="1">
                  <c:v>Responded</c:v>
                </c:pt>
              </c:strCache>
            </c:strRef>
          </c:cat>
          <c:val>
            <c:numRef>
              <c:f>Sheet6!$K$7:$K$8</c:f>
              <c:numCache>
                <c:formatCode>General</c:formatCode>
                <c:ptCount val="2"/>
                <c:pt idx="0">
                  <c:v>24</c:v>
                </c:pt>
                <c:pt idx="1">
                  <c:v>215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Sheet6!$G$6:$G$8</c:f>
              <c:strCache>
                <c:ptCount val="3"/>
                <c:pt idx="0">
                  <c:v>Not responded</c:v>
                </c:pt>
                <c:pt idx="1">
                  <c:v>NA</c:v>
                </c:pt>
                <c:pt idx="2">
                  <c:v>Responded</c:v>
                </c:pt>
              </c:strCache>
            </c:strRef>
          </c:cat>
          <c:val>
            <c:numRef>
              <c:f>Sheet6!$H$6:$H$8</c:f>
              <c:numCache>
                <c:formatCode>General</c:formatCode>
                <c:ptCount val="3"/>
                <c:pt idx="0">
                  <c:v>26</c:v>
                </c:pt>
                <c:pt idx="1">
                  <c:v>2</c:v>
                </c:pt>
                <c:pt idx="2">
                  <c:v>211</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charts'!$A$203:$A$207</c:f>
              <c:strCache>
                <c:ptCount val="5"/>
                <c:pt idx="0">
                  <c:v>Always                        </c:v>
                </c:pt>
                <c:pt idx="1">
                  <c:v>Frequently                           </c:v>
                </c:pt>
                <c:pt idx="2">
                  <c:v>Rarely                        </c:v>
                </c:pt>
                <c:pt idx="3">
                  <c:v>Never </c:v>
                </c:pt>
                <c:pt idx="4">
                  <c:v>No response</c:v>
                </c:pt>
              </c:strCache>
            </c:strRef>
          </c:cat>
          <c:val>
            <c:numRef>
              <c:f>'Pie charts'!$B$203:$B$207</c:f>
              <c:numCache>
                <c:formatCode>General</c:formatCode>
                <c:ptCount val="5"/>
                <c:pt idx="0">
                  <c:v>153</c:v>
                </c:pt>
                <c:pt idx="1">
                  <c:v>36</c:v>
                </c:pt>
                <c:pt idx="2">
                  <c:v>28</c:v>
                </c:pt>
                <c:pt idx="3">
                  <c:v>6</c:v>
                </c:pt>
                <c:pt idx="4">
                  <c:v>16</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Sheet6!$M$5:$M$6</c:f>
              <c:strCache>
                <c:ptCount val="2"/>
                <c:pt idx="0">
                  <c:v>Not responded</c:v>
                </c:pt>
                <c:pt idx="1">
                  <c:v>Responded</c:v>
                </c:pt>
              </c:strCache>
            </c:strRef>
          </c:cat>
          <c:val>
            <c:numRef>
              <c:f>Sheet6!$N$5:$N$6</c:f>
              <c:numCache>
                <c:formatCode>General</c:formatCode>
                <c:ptCount val="2"/>
                <c:pt idx="0">
                  <c:v>39</c:v>
                </c:pt>
                <c:pt idx="1">
                  <c:v>300</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Sheet5!$A$238:$A$241</c:f>
              <c:strCache>
                <c:ptCount val="4"/>
                <c:pt idx="0">
                  <c:v>Always</c:v>
                </c:pt>
                <c:pt idx="1">
                  <c:v>Frequently </c:v>
                </c:pt>
                <c:pt idx="2">
                  <c:v>Rarely</c:v>
                </c:pt>
                <c:pt idx="3">
                  <c:v>Never</c:v>
                </c:pt>
              </c:strCache>
            </c:strRef>
          </c:cat>
          <c:val>
            <c:numRef>
              <c:f>Sheet5!$B$238:$B$241</c:f>
              <c:numCache>
                <c:formatCode>General</c:formatCode>
                <c:ptCount val="4"/>
                <c:pt idx="0">
                  <c:v>17</c:v>
                </c:pt>
                <c:pt idx="1">
                  <c:v>107</c:v>
                </c:pt>
                <c:pt idx="2">
                  <c:v>99</c:v>
                </c:pt>
                <c:pt idx="3">
                  <c:v>16</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Sheet5!$D$238:$D$240</c:f>
              <c:strCache>
                <c:ptCount val="3"/>
                <c:pt idx="0">
                  <c:v>Yes</c:v>
                </c:pt>
                <c:pt idx="1">
                  <c:v>No</c:v>
                </c:pt>
                <c:pt idx="2">
                  <c:v>No response</c:v>
                </c:pt>
              </c:strCache>
            </c:strRef>
          </c:cat>
          <c:val>
            <c:numRef>
              <c:f>Sheet5!$E$238:$E$240</c:f>
              <c:numCache>
                <c:formatCode>General</c:formatCode>
                <c:ptCount val="3"/>
                <c:pt idx="0">
                  <c:v>146</c:v>
                </c:pt>
                <c:pt idx="1">
                  <c:v>71</c:v>
                </c:pt>
                <c:pt idx="2">
                  <c:v>19</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4340204193196"/>
          <c:y val="0.14188527977695789"/>
          <c:w val="0.19734843583640047"/>
          <c:h val="0.39699707802072487"/>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charts'!$A$559:$A$565</c:f>
              <c:strCache>
                <c:ptCount val="7"/>
                <c:pt idx="0">
                  <c:v>Help the suspect to call a lawyer of their choice</c:v>
                </c:pt>
                <c:pt idx="1">
                  <c:v>Call lawyers known to you</c:v>
                </c:pt>
                <c:pt idx="2">
                  <c:v>Inform the District Legal Services Authority forthwith</c:v>
                </c:pt>
                <c:pt idx="3">
                  <c:v>Inform a legal aid lawyer</c:v>
                </c:pt>
                <c:pt idx="4">
                  <c:v>Any other</c:v>
                </c:pt>
                <c:pt idx="5">
                  <c:v>Not responded</c:v>
                </c:pt>
                <c:pt idx="6">
                  <c:v>Not clear</c:v>
                </c:pt>
              </c:strCache>
            </c:strRef>
          </c:cat>
          <c:val>
            <c:numRef>
              <c:f>'Pie charts'!$B$559:$B$565</c:f>
              <c:numCache>
                <c:formatCode>General</c:formatCode>
                <c:ptCount val="7"/>
                <c:pt idx="0">
                  <c:v>138</c:v>
                </c:pt>
                <c:pt idx="1">
                  <c:v>4</c:v>
                </c:pt>
                <c:pt idx="2">
                  <c:v>29</c:v>
                </c:pt>
                <c:pt idx="3">
                  <c:v>11</c:v>
                </c:pt>
                <c:pt idx="4">
                  <c:v>19</c:v>
                </c:pt>
                <c:pt idx="5">
                  <c:v>37</c:v>
                </c:pt>
                <c:pt idx="6">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58808467244495732"/>
          <c:w val="0.95540719157488663"/>
          <c:h val="0.326043146292694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Number</a:t>
            </a:r>
            <a:r>
              <a:rPr lang="en-US" b="1" baseline="0" dirty="0" smtClean="0"/>
              <a:t> </a:t>
            </a:r>
            <a:r>
              <a:rPr lang="en-US" b="1" baseline="0" dirty="0"/>
              <a:t>of </a:t>
            </a:r>
            <a:r>
              <a:rPr lang="en-US" b="1" baseline="0" dirty="0" smtClean="0"/>
              <a:t>days </a:t>
            </a:r>
            <a:r>
              <a:rPr lang="en-US" b="1" baseline="0" dirty="0"/>
              <a:t>remanded to Judicial Custody</a:t>
            </a:r>
            <a:endParaRPr lang="en-US" b="1" dirty="0"/>
          </a:p>
        </c:rich>
      </c:tx>
      <c:layout>
        <c:manualLayout>
          <c:xMode val="edge"/>
          <c:yMode val="edge"/>
          <c:x val="0.40735405365282767"/>
          <c:y val="5.8498137633812848E-2"/>
        </c:manualLayout>
      </c:layout>
      <c:overlay val="0"/>
      <c:spPr>
        <a:noFill/>
        <a:ln>
          <a:noFill/>
        </a:ln>
        <a:effectLst/>
      </c:spPr>
    </c:title>
    <c:autoTitleDeleted val="0"/>
    <c:plotArea>
      <c:layout>
        <c:manualLayout>
          <c:layoutTarget val="inner"/>
          <c:xMode val="edge"/>
          <c:yMode val="edge"/>
          <c:x val="1.7442177793971645E-2"/>
          <c:y val="6.2676576036228046E-2"/>
          <c:w val="0.44847427210382063"/>
          <c:h val="0.937323423963772"/>
        </c:manualLayout>
      </c:layout>
      <c:doughnutChart>
        <c:varyColors val="1"/>
        <c:ser>
          <c:idx val="0"/>
          <c:order val="0"/>
          <c:tx>
            <c:strRef>
              <c:f>'[Edit 2- Remand Order First Production, Vega.xlsx]Sheet1'!$G$1</c:f>
              <c:strCache>
                <c:ptCount val="1"/>
                <c:pt idx="0">
                  <c:v>Frequency</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'[Edit 2- Remand Order First Production, Vega.xlsx]Sheet1'!$F$2:$F$9</c:f>
              <c:strCache>
                <c:ptCount val="8"/>
                <c:pt idx="0">
                  <c:v>15</c:v>
                </c:pt>
                <c:pt idx="1">
                  <c:v>13</c:v>
                </c:pt>
                <c:pt idx="2">
                  <c:v>12</c:v>
                </c:pt>
                <c:pt idx="3">
                  <c:v>11</c:v>
                </c:pt>
                <c:pt idx="4">
                  <c:v>10</c:v>
                </c:pt>
                <c:pt idx="5">
                  <c:v>7</c:v>
                </c:pt>
                <c:pt idx="6">
                  <c:v>1</c:v>
                </c:pt>
                <c:pt idx="7">
                  <c:v>Not clear</c:v>
                </c:pt>
              </c:strCache>
            </c:strRef>
          </c:cat>
          <c:val>
            <c:numRef>
              <c:f>'[Edit 2- Remand Order First Production, Vega.xlsx]Sheet1'!$G$2:$G$9</c:f>
              <c:numCache>
                <c:formatCode>General</c:formatCode>
                <c:ptCount val="8"/>
                <c:pt idx="0">
                  <c:v>25</c:v>
                </c:pt>
                <c:pt idx="1">
                  <c:v>1</c:v>
                </c:pt>
                <c:pt idx="2">
                  <c:v>2</c:v>
                </c:pt>
                <c:pt idx="3">
                  <c:v>3</c:v>
                </c:pt>
                <c:pt idx="4">
                  <c:v>1</c:v>
                </c:pt>
                <c:pt idx="5">
                  <c:v>1</c:v>
                </c:pt>
                <c:pt idx="6">
                  <c:v>6</c:v>
                </c:pt>
                <c:pt idx="7">
                  <c:v>4</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Sheet5!$A$91:$A$92</c:f>
              <c:strCache>
                <c:ptCount val="2"/>
                <c:pt idx="0">
                  <c:v>Not Responded</c:v>
                </c:pt>
                <c:pt idx="1">
                  <c:v>Responded</c:v>
                </c:pt>
              </c:strCache>
            </c:strRef>
          </c:cat>
          <c:val>
            <c:numRef>
              <c:f>Sheet5!$B$91:$B$92</c:f>
              <c:numCache>
                <c:formatCode>General</c:formatCode>
                <c:ptCount val="2"/>
                <c:pt idx="0">
                  <c:v>31</c:v>
                </c:pt>
                <c:pt idx="1">
                  <c:v>208</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charts'!$A$87:$A$91</c:f>
              <c:strCache>
                <c:ptCount val="5"/>
                <c:pt idx="0">
                  <c:v>10.  Can a notice of appearance be issued any time after the FIR is filed?</c:v>
                </c:pt>
                <c:pt idx="1">
                  <c:v>Yes</c:v>
                </c:pt>
                <c:pt idx="2">
                  <c:v>No</c:v>
                </c:pt>
                <c:pt idx="3">
                  <c:v>Not responded</c:v>
                </c:pt>
                <c:pt idx="4">
                  <c:v>Not clear</c:v>
                </c:pt>
              </c:strCache>
            </c:strRef>
          </c:cat>
          <c:val>
            <c:numRef>
              <c:f>'Pie charts'!$B$87:$B$91</c:f>
              <c:numCache>
                <c:formatCode>General</c:formatCode>
                <c:ptCount val="5"/>
                <c:pt idx="1">
                  <c:v>102</c:v>
                </c:pt>
                <c:pt idx="2">
                  <c:v>99</c:v>
                </c:pt>
                <c:pt idx="3">
                  <c:v>36</c:v>
                </c:pt>
                <c:pt idx="4">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4294842010535894"/>
          <c:y val="0.62255041436863301"/>
          <c:w val="0.58302287925683927"/>
          <c:h val="0.318311413297947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Responses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3121905450245454E-2"/>
          <c:y val="0.78776419252732088"/>
          <c:w val="0.89500944241508962"/>
          <c:h val="0.195799752926642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16092662330254"/>
          <c:y val="9.6590062870048218E-2"/>
          <c:w val="0.29825785689832246"/>
          <c:h val="0.49854147592016107"/>
        </c:manualLayout>
      </c:layout>
      <c:pieChart>
        <c:varyColors val="1"/>
        <c:ser>
          <c:idx val="0"/>
          <c:order val="0"/>
          <c:dPt>
            <c:idx val="0"/>
            <c:bubble3D val="0"/>
            <c:spPr>
              <a:blipFill rotWithShape="1">
                <a:blip xmlns:r="http://schemas.openxmlformats.org/officeDocument/2006/relationships" r:embed="rId3">
                  <a:duotone>
                    <a:schemeClr val="accent1">
                      <a:shade val="74000"/>
                      <a:satMod val="130000"/>
                      <a:lumMod val="90000"/>
                    </a:schemeClr>
                    <a:schemeClr val="accent1">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Pt>
            <c:idx val="1"/>
            <c:bubble3D val="0"/>
            <c:spPr>
              <a:blipFill rotWithShape="1">
                <a:blip xmlns:r="http://schemas.openxmlformats.org/officeDocument/2006/relationships" r:embed="rId3">
                  <a:duotone>
                    <a:schemeClr val="accent2">
                      <a:shade val="74000"/>
                      <a:satMod val="130000"/>
                      <a:lumMod val="90000"/>
                    </a:schemeClr>
                    <a:schemeClr val="accent2">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Pt>
            <c:idx val="2"/>
            <c:bubble3D val="0"/>
            <c:spPr>
              <a:blipFill rotWithShape="1">
                <a:blip xmlns:r="http://schemas.openxmlformats.org/officeDocument/2006/relationships" r:embed="rId3">
                  <a:duotone>
                    <a:schemeClr val="accent3">
                      <a:shade val="74000"/>
                      <a:satMod val="130000"/>
                      <a:lumMod val="90000"/>
                    </a:schemeClr>
                    <a:schemeClr val="accent3">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Pt>
            <c:idx val="3"/>
            <c:bubble3D val="0"/>
            <c:spPr>
              <a:blipFill rotWithShape="1">
                <a:blip xmlns:r="http://schemas.openxmlformats.org/officeDocument/2006/relationships" r:embed="rId3">
                  <a:duotone>
                    <a:schemeClr val="accent4">
                      <a:shade val="74000"/>
                      <a:satMod val="130000"/>
                      <a:lumMod val="90000"/>
                    </a:schemeClr>
                    <a:schemeClr val="accent4">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Pt>
            <c:idx val="4"/>
            <c:bubble3D val="0"/>
            <c:spPr>
              <a:blipFill rotWithShape="1">
                <a:blip xmlns:r="http://schemas.openxmlformats.org/officeDocument/2006/relationships" r:embed="rId3">
                  <a:duotone>
                    <a:schemeClr val="accent5">
                      <a:shade val="74000"/>
                      <a:satMod val="130000"/>
                      <a:lumMod val="90000"/>
                    </a:schemeClr>
                    <a:schemeClr val="accent5">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Pt>
            <c:idx val="5"/>
            <c:bubble3D val="0"/>
            <c:spPr>
              <a:blipFill rotWithShape="1">
                <a:blip xmlns:r="http://schemas.openxmlformats.org/officeDocument/2006/relationships" r:embed="rId3">
                  <a:duotone>
                    <a:schemeClr val="accent6">
                      <a:shade val="74000"/>
                      <a:satMod val="130000"/>
                      <a:lumMod val="90000"/>
                    </a:schemeClr>
                    <a:schemeClr val="accent6">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Pt>
            <c:idx val="6"/>
            <c:bubble3D val="0"/>
            <c:spPr>
              <a:blipFill rotWithShape="1">
                <a:blip xmlns:r="http://schemas.openxmlformats.org/officeDocument/2006/relationships" r:embed="rId3">
                  <a:duotone>
                    <a:schemeClr val="accent1">
                      <a:lumMod val="60000"/>
                      <a:shade val="74000"/>
                      <a:satMod val="130000"/>
                      <a:lumMod val="90000"/>
                    </a:schemeClr>
                    <a:schemeClr val="accent1">
                      <a:lumMod val="6000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charts'!$A$126:$A$132</c:f>
              <c:strCache>
                <c:ptCount val="7"/>
                <c:pt idx="0">
                  <c:v>One hour</c:v>
                </c:pt>
                <c:pt idx="1">
                  <c:v>3 hours</c:v>
                </c:pt>
                <c:pt idx="2">
                  <c:v>12 hours</c:v>
                </c:pt>
                <c:pt idx="3">
                  <c:v>Overnight</c:v>
                </c:pt>
                <c:pt idx="4">
                  <c:v> Indefinitely/ As per the requirements of the investigation </c:v>
                </c:pt>
                <c:pt idx="5">
                  <c:v>No response</c:v>
                </c:pt>
                <c:pt idx="6">
                  <c:v>Others</c:v>
                </c:pt>
              </c:strCache>
            </c:strRef>
          </c:cat>
          <c:val>
            <c:numRef>
              <c:f>'Pie charts'!$B$126:$B$132</c:f>
              <c:numCache>
                <c:formatCode>General</c:formatCode>
                <c:ptCount val="7"/>
                <c:pt idx="0">
                  <c:v>2</c:v>
                </c:pt>
                <c:pt idx="1">
                  <c:v>5</c:v>
                </c:pt>
                <c:pt idx="2">
                  <c:v>10</c:v>
                </c:pt>
                <c:pt idx="3">
                  <c:v>2</c:v>
                </c:pt>
                <c:pt idx="4">
                  <c:v>211</c:v>
                </c:pt>
                <c:pt idx="5">
                  <c:v>7</c:v>
                </c:pt>
                <c:pt idx="6">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1823672171549161E-2"/>
          <c:y val="3.6591260110019314E-2"/>
          <c:w val="0.2911416984314445"/>
          <c:h val="0.724042107459119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2"/>
              <c:layout>
                <c:manualLayout>
                  <c:x val="-7.4103222868622323E-2"/>
                  <c:y val="-3.6755537324838473E-2"/>
                </c:manualLayout>
              </c:layout>
              <c:dLblPos val="bestFit"/>
              <c:showLegendKey val="1"/>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bestFit"/>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'Pie charts'!$A$47:$A$52</c:f>
              <c:strCache>
                <c:ptCount val="6"/>
                <c:pt idx="0">
                  <c:v> Before the notice is issued</c:v>
                </c:pt>
                <c:pt idx="1">
                  <c:v>The same day of the notice being issued</c:v>
                </c:pt>
                <c:pt idx="2">
                  <c:v> In a week</c:v>
                </c:pt>
                <c:pt idx="3">
                  <c:v> In 14 days</c:v>
                </c:pt>
                <c:pt idx="4">
                  <c:v> Not at all </c:v>
                </c:pt>
                <c:pt idx="5">
                  <c:v>No response</c:v>
                </c:pt>
              </c:strCache>
            </c:strRef>
          </c:cat>
          <c:val>
            <c:numRef>
              <c:f>'Pie charts'!$B$47:$B$52</c:f>
              <c:numCache>
                <c:formatCode>General</c:formatCode>
                <c:ptCount val="6"/>
                <c:pt idx="0">
                  <c:v>7</c:v>
                </c:pt>
                <c:pt idx="1">
                  <c:v>65</c:v>
                </c:pt>
                <c:pt idx="2">
                  <c:v>12</c:v>
                </c:pt>
                <c:pt idx="3">
                  <c:v>82</c:v>
                </c:pt>
                <c:pt idx="4">
                  <c:v>43</c:v>
                </c:pt>
                <c:pt idx="5">
                  <c:v>30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769414920710378"/>
          <c:y val="6.3176379314432415E-2"/>
          <c:w val="0.34475897693970736"/>
          <c:h val="0.69627927167608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55269-65B8-4D1E-B959-03406FC891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23B349E5-9DB5-421E-B9AA-ED1C7C526C63}">
      <dgm:prSet phldrT="[Text]"/>
      <dgm:spPr/>
      <dgm:t>
        <a:bodyPr/>
        <a:lstStyle/>
        <a:p>
          <a:r>
            <a:rPr lang="en-IN" dirty="0" smtClean="0">
              <a:solidFill>
                <a:schemeClr val="tx1"/>
              </a:solidFill>
            </a:rPr>
            <a:t>Discharge </a:t>
          </a:r>
        </a:p>
        <a:p>
          <a:r>
            <a:rPr lang="en-IN" dirty="0" smtClean="0">
              <a:solidFill>
                <a:schemeClr val="tx1"/>
              </a:solidFill>
            </a:rPr>
            <a:t>S. 59 </a:t>
          </a:r>
          <a:r>
            <a:rPr lang="en-IN" dirty="0" err="1" smtClean="0">
              <a:solidFill>
                <a:schemeClr val="tx1"/>
              </a:solidFill>
            </a:rPr>
            <a:t>CrPC</a:t>
          </a:r>
          <a:endParaRPr lang="en-IN" dirty="0">
            <a:solidFill>
              <a:schemeClr val="tx1"/>
            </a:solidFill>
          </a:endParaRPr>
        </a:p>
      </dgm:t>
    </dgm:pt>
    <dgm:pt modelId="{34D06BD0-C046-4FE5-986D-19609AA77239}" type="parTrans" cxnId="{C83DE9B0-2646-4205-AF4C-59E4A18F405E}">
      <dgm:prSet/>
      <dgm:spPr/>
      <dgm:t>
        <a:bodyPr/>
        <a:lstStyle/>
        <a:p>
          <a:endParaRPr lang="en-IN">
            <a:solidFill>
              <a:schemeClr val="tx1"/>
            </a:solidFill>
          </a:endParaRPr>
        </a:p>
      </dgm:t>
    </dgm:pt>
    <dgm:pt modelId="{DA48EF98-CB04-47C6-8285-FB1314DAC218}" type="sibTrans" cxnId="{C83DE9B0-2646-4205-AF4C-59E4A18F405E}">
      <dgm:prSet/>
      <dgm:spPr/>
      <dgm:t>
        <a:bodyPr/>
        <a:lstStyle/>
        <a:p>
          <a:endParaRPr lang="en-IN">
            <a:solidFill>
              <a:schemeClr val="tx1"/>
            </a:solidFill>
          </a:endParaRPr>
        </a:p>
      </dgm:t>
    </dgm:pt>
    <dgm:pt modelId="{6716A5B4-B506-4526-8946-2EDDF57194D6}">
      <dgm:prSet phldrT="[Text]"/>
      <dgm:spPr>
        <a:solidFill>
          <a:schemeClr val="accent4">
            <a:lumMod val="60000"/>
            <a:lumOff val="40000"/>
          </a:schemeClr>
        </a:solidFill>
      </dgm:spPr>
      <dgm:t>
        <a:bodyPr/>
        <a:lstStyle/>
        <a:p>
          <a:r>
            <a:rPr lang="en-IN" dirty="0" smtClean="0">
              <a:solidFill>
                <a:schemeClr val="tx1"/>
              </a:solidFill>
            </a:rPr>
            <a:t>Bail </a:t>
          </a:r>
        </a:p>
        <a:p>
          <a:r>
            <a:rPr lang="en-IN" dirty="0" smtClean="0">
              <a:solidFill>
                <a:schemeClr val="tx1"/>
              </a:solidFill>
            </a:rPr>
            <a:t>S. 437 </a:t>
          </a:r>
          <a:r>
            <a:rPr lang="en-IN" dirty="0" err="1" smtClean="0">
              <a:solidFill>
                <a:schemeClr val="tx1"/>
              </a:solidFill>
            </a:rPr>
            <a:t>CrPC</a:t>
          </a:r>
          <a:endParaRPr lang="en-IN" dirty="0">
            <a:solidFill>
              <a:schemeClr val="tx1"/>
            </a:solidFill>
          </a:endParaRPr>
        </a:p>
      </dgm:t>
    </dgm:pt>
    <dgm:pt modelId="{4B6F49C7-4FE1-46D2-85DE-C7BF1B0CBEA4}" type="parTrans" cxnId="{7F430469-4BCC-45F6-BF2E-5227BEBCF560}">
      <dgm:prSet/>
      <dgm:spPr/>
      <dgm:t>
        <a:bodyPr/>
        <a:lstStyle/>
        <a:p>
          <a:endParaRPr lang="en-IN">
            <a:solidFill>
              <a:schemeClr val="tx1"/>
            </a:solidFill>
          </a:endParaRPr>
        </a:p>
      </dgm:t>
    </dgm:pt>
    <dgm:pt modelId="{16AB9044-2F54-4372-A1E7-962AD5FBF637}" type="sibTrans" cxnId="{7F430469-4BCC-45F6-BF2E-5227BEBCF560}">
      <dgm:prSet/>
      <dgm:spPr/>
      <dgm:t>
        <a:bodyPr/>
        <a:lstStyle/>
        <a:p>
          <a:endParaRPr lang="en-IN">
            <a:solidFill>
              <a:schemeClr val="tx1"/>
            </a:solidFill>
          </a:endParaRPr>
        </a:p>
      </dgm:t>
    </dgm:pt>
    <dgm:pt modelId="{AC068781-39EB-4632-BD25-9B5CB8788389}">
      <dgm:prSet phldrT="[Text]"/>
      <dgm:spPr>
        <a:solidFill>
          <a:schemeClr val="accent3">
            <a:lumMod val="75000"/>
          </a:schemeClr>
        </a:solidFill>
      </dgm:spPr>
      <dgm:t>
        <a:bodyPr/>
        <a:lstStyle/>
        <a:p>
          <a:r>
            <a:rPr lang="en-IN" dirty="0" smtClean="0">
              <a:solidFill>
                <a:schemeClr val="tx1"/>
              </a:solidFill>
            </a:rPr>
            <a:t>JC Remand</a:t>
          </a:r>
        </a:p>
        <a:p>
          <a:r>
            <a:rPr lang="en-IN" dirty="0" smtClean="0">
              <a:solidFill>
                <a:schemeClr val="tx1"/>
              </a:solidFill>
            </a:rPr>
            <a:t>S.167 </a:t>
          </a:r>
          <a:r>
            <a:rPr lang="en-IN" dirty="0" err="1" smtClean="0">
              <a:solidFill>
                <a:schemeClr val="tx1"/>
              </a:solidFill>
            </a:rPr>
            <a:t>CrPC</a:t>
          </a:r>
          <a:endParaRPr lang="en-IN" dirty="0">
            <a:solidFill>
              <a:schemeClr val="tx1"/>
            </a:solidFill>
          </a:endParaRPr>
        </a:p>
      </dgm:t>
    </dgm:pt>
    <dgm:pt modelId="{283DB0EC-1518-4871-B6AC-02EEDAB4C1CD}" type="parTrans" cxnId="{E8F0534E-84D4-499E-86D4-D88E0B580925}">
      <dgm:prSet/>
      <dgm:spPr/>
      <dgm:t>
        <a:bodyPr/>
        <a:lstStyle/>
        <a:p>
          <a:endParaRPr lang="en-IN">
            <a:solidFill>
              <a:schemeClr val="tx1"/>
            </a:solidFill>
          </a:endParaRPr>
        </a:p>
      </dgm:t>
    </dgm:pt>
    <dgm:pt modelId="{4D7E282E-5DAE-4D76-A1AC-4B19C7FC21AF}" type="sibTrans" cxnId="{E8F0534E-84D4-499E-86D4-D88E0B580925}">
      <dgm:prSet/>
      <dgm:spPr/>
      <dgm:t>
        <a:bodyPr/>
        <a:lstStyle/>
        <a:p>
          <a:endParaRPr lang="en-IN">
            <a:solidFill>
              <a:schemeClr val="tx1"/>
            </a:solidFill>
          </a:endParaRPr>
        </a:p>
      </dgm:t>
    </dgm:pt>
    <dgm:pt modelId="{FB8B6D69-B4F6-4390-BEA2-C729DADD3F87}">
      <dgm:prSet phldrT="[Text]"/>
      <dgm:spPr>
        <a:solidFill>
          <a:schemeClr val="bg1">
            <a:lumMod val="50000"/>
          </a:schemeClr>
        </a:solidFill>
      </dgm:spPr>
      <dgm:t>
        <a:bodyPr/>
        <a:lstStyle/>
        <a:p>
          <a:r>
            <a:rPr lang="en-IN" dirty="0" smtClean="0">
              <a:solidFill>
                <a:schemeClr val="tx1"/>
              </a:solidFill>
            </a:rPr>
            <a:t>PC Remand</a:t>
          </a:r>
        </a:p>
        <a:p>
          <a:r>
            <a:rPr lang="en-IN" dirty="0" smtClean="0">
              <a:solidFill>
                <a:schemeClr val="tx1"/>
              </a:solidFill>
            </a:rPr>
            <a:t>S 167 </a:t>
          </a:r>
          <a:r>
            <a:rPr lang="en-IN" dirty="0" err="1" smtClean="0">
              <a:solidFill>
                <a:schemeClr val="tx1"/>
              </a:solidFill>
            </a:rPr>
            <a:t>CrPC</a:t>
          </a:r>
          <a:endParaRPr lang="en-IN" dirty="0">
            <a:solidFill>
              <a:schemeClr val="tx1"/>
            </a:solidFill>
          </a:endParaRPr>
        </a:p>
      </dgm:t>
    </dgm:pt>
    <dgm:pt modelId="{8CCBC394-6DF4-4394-811B-1B911A78BE63}" type="parTrans" cxnId="{B42641CE-F929-45EB-8601-566332D26A43}">
      <dgm:prSet/>
      <dgm:spPr/>
      <dgm:t>
        <a:bodyPr/>
        <a:lstStyle/>
        <a:p>
          <a:endParaRPr lang="en-IN">
            <a:solidFill>
              <a:schemeClr val="tx1"/>
            </a:solidFill>
          </a:endParaRPr>
        </a:p>
      </dgm:t>
    </dgm:pt>
    <dgm:pt modelId="{66D6F3D0-7EAE-4DC5-9690-3EC2539A6102}" type="sibTrans" cxnId="{B42641CE-F929-45EB-8601-566332D26A43}">
      <dgm:prSet/>
      <dgm:spPr/>
      <dgm:t>
        <a:bodyPr/>
        <a:lstStyle/>
        <a:p>
          <a:endParaRPr lang="en-IN">
            <a:solidFill>
              <a:schemeClr val="tx1"/>
            </a:solidFill>
          </a:endParaRPr>
        </a:p>
      </dgm:t>
    </dgm:pt>
    <dgm:pt modelId="{F435B337-94E4-4BEB-817B-7620DD023AC6}" type="pres">
      <dgm:prSet presAssocID="{FF255269-65B8-4D1E-B959-03406FC89135}" presName="diagram" presStyleCnt="0">
        <dgm:presLayoutVars>
          <dgm:dir/>
          <dgm:resizeHandles val="exact"/>
        </dgm:presLayoutVars>
      </dgm:prSet>
      <dgm:spPr/>
      <dgm:t>
        <a:bodyPr/>
        <a:lstStyle/>
        <a:p>
          <a:endParaRPr lang="en-IN"/>
        </a:p>
      </dgm:t>
    </dgm:pt>
    <dgm:pt modelId="{476A54CA-60AD-4F1B-9809-24F6D9AE5328}" type="pres">
      <dgm:prSet presAssocID="{23B349E5-9DB5-421E-B9AA-ED1C7C526C63}" presName="node" presStyleLbl="node1" presStyleIdx="0" presStyleCnt="4">
        <dgm:presLayoutVars>
          <dgm:bulletEnabled val="1"/>
        </dgm:presLayoutVars>
      </dgm:prSet>
      <dgm:spPr/>
      <dgm:t>
        <a:bodyPr/>
        <a:lstStyle/>
        <a:p>
          <a:endParaRPr lang="en-IN"/>
        </a:p>
      </dgm:t>
    </dgm:pt>
    <dgm:pt modelId="{3538A3EC-FB58-41A9-BD07-DBD64F8F55AF}" type="pres">
      <dgm:prSet presAssocID="{DA48EF98-CB04-47C6-8285-FB1314DAC218}" presName="sibTrans" presStyleCnt="0"/>
      <dgm:spPr/>
    </dgm:pt>
    <dgm:pt modelId="{5B0D4209-EC7A-458E-9701-00CD4AABFE1F}" type="pres">
      <dgm:prSet presAssocID="{6716A5B4-B506-4526-8946-2EDDF57194D6}" presName="node" presStyleLbl="node1" presStyleIdx="1" presStyleCnt="4">
        <dgm:presLayoutVars>
          <dgm:bulletEnabled val="1"/>
        </dgm:presLayoutVars>
      </dgm:prSet>
      <dgm:spPr/>
      <dgm:t>
        <a:bodyPr/>
        <a:lstStyle/>
        <a:p>
          <a:endParaRPr lang="en-IN"/>
        </a:p>
      </dgm:t>
    </dgm:pt>
    <dgm:pt modelId="{1DFA4FA8-61CD-4C66-B71A-40A8BF7B773B}" type="pres">
      <dgm:prSet presAssocID="{16AB9044-2F54-4372-A1E7-962AD5FBF637}" presName="sibTrans" presStyleCnt="0"/>
      <dgm:spPr/>
    </dgm:pt>
    <dgm:pt modelId="{77981EE0-AAB1-4B93-819D-A3F79CA359CC}" type="pres">
      <dgm:prSet presAssocID="{AC068781-39EB-4632-BD25-9B5CB8788389}" presName="node" presStyleLbl="node1" presStyleIdx="2" presStyleCnt="4">
        <dgm:presLayoutVars>
          <dgm:bulletEnabled val="1"/>
        </dgm:presLayoutVars>
      </dgm:prSet>
      <dgm:spPr/>
      <dgm:t>
        <a:bodyPr/>
        <a:lstStyle/>
        <a:p>
          <a:endParaRPr lang="en-IN"/>
        </a:p>
      </dgm:t>
    </dgm:pt>
    <dgm:pt modelId="{06087839-0FF4-4145-9E44-6E325123E1CD}" type="pres">
      <dgm:prSet presAssocID="{4D7E282E-5DAE-4D76-A1AC-4B19C7FC21AF}" presName="sibTrans" presStyleCnt="0"/>
      <dgm:spPr/>
    </dgm:pt>
    <dgm:pt modelId="{3D905CED-3E5F-4420-B70F-BA2AF6F4AFF2}" type="pres">
      <dgm:prSet presAssocID="{FB8B6D69-B4F6-4390-BEA2-C729DADD3F87}" presName="node" presStyleLbl="node1" presStyleIdx="3" presStyleCnt="4">
        <dgm:presLayoutVars>
          <dgm:bulletEnabled val="1"/>
        </dgm:presLayoutVars>
      </dgm:prSet>
      <dgm:spPr/>
      <dgm:t>
        <a:bodyPr/>
        <a:lstStyle/>
        <a:p>
          <a:endParaRPr lang="en-IN"/>
        </a:p>
      </dgm:t>
    </dgm:pt>
  </dgm:ptLst>
  <dgm:cxnLst>
    <dgm:cxn modelId="{53F6E832-9CE5-4037-9902-FE287B01B1AD}" type="presOf" srcId="{6716A5B4-B506-4526-8946-2EDDF57194D6}" destId="{5B0D4209-EC7A-458E-9701-00CD4AABFE1F}" srcOrd="0" destOrd="0" presId="urn:microsoft.com/office/officeart/2005/8/layout/default"/>
    <dgm:cxn modelId="{91A9C60E-4C4C-41F4-880F-C6A55D2A0C46}" type="presOf" srcId="{23B349E5-9DB5-421E-B9AA-ED1C7C526C63}" destId="{476A54CA-60AD-4F1B-9809-24F6D9AE5328}" srcOrd="0" destOrd="0" presId="urn:microsoft.com/office/officeart/2005/8/layout/default"/>
    <dgm:cxn modelId="{E8F0534E-84D4-499E-86D4-D88E0B580925}" srcId="{FF255269-65B8-4D1E-B959-03406FC89135}" destId="{AC068781-39EB-4632-BD25-9B5CB8788389}" srcOrd="2" destOrd="0" parTransId="{283DB0EC-1518-4871-B6AC-02EEDAB4C1CD}" sibTransId="{4D7E282E-5DAE-4D76-A1AC-4B19C7FC21AF}"/>
    <dgm:cxn modelId="{7F430469-4BCC-45F6-BF2E-5227BEBCF560}" srcId="{FF255269-65B8-4D1E-B959-03406FC89135}" destId="{6716A5B4-B506-4526-8946-2EDDF57194D6}" srcOrd="1" destOrd="0" parTransId="{4B6F49C7-4FE1-46D2-85DE-C7BF1B0CBEA4}" sibTransId="{16AB9044-2F54-4372-A1E7-962AD5FBF637}"/>
    <dgm:cxn modelId="{C83DE9B0-2646-4205-AF4C-59E4A18F405E}" srcId="{FF255269-65B8-4D1E-B959-03406FC89135}" destId="{23B349E5-9DB5-421E-B9AA-ED1C7C526C63}" srcOrd="0" destOrd="0" parTransId="{34D06BD0-C046-4FE5-986D-19609AA77239}" sibTransId="{DA48EF98-CB04-47C6-8285-FB1314DAC218}"/>
    <dgm:cxn modelId="{8909929B-4793-4D6E-8F0B-476D789C2328}" type="presOf" srcId="{FF255269-65B8-4D1E-B959-03406FC89135}" destId="{F435B337-94E4-4BEB-817B-7620DD023AC6}" srcOrd="0" destOrd="0" presId="urn:microsoft.com/office/officeart/2005/8/layout/default"/>
    <dgm:cxn modelId="{F76400EE-8916-4AC9-A15D-1BFC73636D76}" type="presOf" srcId="{FB8B6D69-B4F6-4390-BEA2-C729DADD3F87}" destId="{3D905CED-3E5F-4420-B70F-BA2AF6F4AFF2}" srcOrd="0" destOrd="0" presId="urn:microsoft.com/office/officeart/2005/8/layout/default"/>
    <dgm:cxn modelId="{B42641CE-F929-45EB-8601-566332D26A43}" srcId="{FF255269-65B8-4D1E-B959-03406FC89135}" destId="{FB8B6D69-B4F6-4390-BEA2-C729DADD3F87}" srcOrd="3" destOrd="0" parTransId="{8CCBC394-6DF4-4394-811B-1B911A78BE63}" sibTransId="{66D6F3D0-7EAE-4DC5-9690-3EC2539A6102}"/>
    <dgm:cxn modelId="{6B0BB8B6-4B04-47DC-9A13-9A1B7D852CBB}" type="presOf" srcId="{AC068781-39EB-4632-BD25-9B5CB8788389}" destId="{77981EE0-AAB1-4B93-819D-A3F79CA359CC}" srcOrd="0" destOrd="0" presId="urn:microsoft.com/office/officeart/2005/8/layout/default"/>
    <dgm:cxn modelId="{593AB164-2F76-4268-8962-8FFAFD62E832}" type="presParOf" srcId="{F435B337-94E4-4BEB-817B-7620DD023AC6}" destId="{476A54CA-60AD-4F1B-9809-24F6D9AE5328}" srcOrd="0" destOrd="0" presId="urn:microsoft.com/office/officeart/2005/8/layout/default"/>
    <dgm:cxn modelId="{D80D85FF-B2AC-4321-B290-51C8A53CC0D8}" type="presParOf" srcId="{F435B337-94E4-4BEB-817B-7620DD023AC6}" destId="{3538A3EC-FB58-41A9-BD07-DBD64F8F55AF}" srcOrd="1" destOrd="0" presId="urn:microsoft.com/office/officeart/2005/8/layout/default"/>
    <dgm:cxn modelId="{4AC36830-FAEC-461A-8F10-A2BCADE04C19}" type="presParOf" srcId="{F435B337-94E4-4BEB-817B-7620DD023AC6}" destId="{5B0D4209-EC7A-458E-9701-00CD4AABFE1F}" srcOrd="2" destOrd="0" presId="urn:microsoft.com/office/officeart/2005/8/layout/default"/>
    <dgm:cxn modelId="{BF1C61C7-82BA-4E6C-A25D-470C806A45D5}" type="presParOf" srcId="{F435B337-94E4-4BEB-817B-7620DD023AC6}" destId="{1DFA4FA8-61CD-4C66-B71A-40A8BF7B773B}" srcOrd="3" destOrd="0" presId="urn:microsoft.com/office/officeart/2005/8/layout/default"/>
    <dgm:cxn modelId="{85310395-3E56-4C10-9DE0-933D10736DEB}" type="presParOf" srcId="{F435B337-94E4-4BEB-817B-7620DD023AC6}" destId="{77981EE0-AAB1-4B93-819D-A3F79CA359CC}" srcOrd="4" destOrd="0" presId="urn:microsoft.com/office/officeart/2005/8/layout/default"/>
    <dgm:cxn modelId="{93099216-FA00-4A3D-87F6-229B48222DDB}" type="presParOf" srcId="{F435B337-94E4-4BEB-817B-7620DD023AC6}" destId="{06087839-0FF4-4145-9E44-6E325123E1CD}" srcOrd="5" destOrd="0" presId="urn:microsoft.com/office/officeart/2005/8/layout/default"/>
    <dgm:cxn modelId="{CAD1D9E8-DDED-46DC-A917-C12466968982}" type="presParOf" srcId="{F435B337-94E4-4BEB-817B-7620DD023AC6}" destId="{3D905CED-3E5F-4420-B70F-BA2AF6F4AFF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A54CA-60AD-4F1B-9809-24F6D9AE5328}">
      <dsp:nvSpPr>
        <dsp:cNvPr id="0" name=""/>
        <dsp:cNvSpPr/>
      </dsp:nvSpPr>
      <dsp:spPr>
        <a:xfrm>
          <a:off x="1445530" y="2482"/>
          <a:ext cx="2726145" cy="163568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tx1"/>
              </a:solidFill>
            </a:rPr>
            <a:t>Discharge </a:t>
          </a:r>
        </a:p>
        <a:p>
          <a:pPr lvl="0" algn="ctr" defTabSz="1778000">
            <a:lnSpc>
              <a:spcPct val="90000"/>
            </a:lnSpc>
            <a:spcBef>
              <a:spcPct val="0"/>
            </a:spcBef>
            <a:spcAft>
              <a:spcPct val="35000"/>
            </a:spcAft>
          </a:pPr>
          <a:r>
            <a:rPr lang="en-IN" sz="4000" kern="1200" dirty="0" smtClean="0">
              <a:solidFill>
                <a:schemeClr val="tx1"/>
              </a:solidFill>
            </a:rPr>
            <a:t>S. 59 </a:t>
          </a:r>
          <a:r>
            <a:rPr lang="en-IN" sz="4000" kern="1200" dirty="0" err="1" smtClean="0">
              <a:solidFill>
                <a:schemeClr val="tx1"/>
              </a:solidFill>
            </a:rPr>
            <a:t>CrPC</a:t>
          </a:r>
          <a:endParaRPr lang="en-IN" sz="4000" kern="1200" dirty="0">
            <a:solidFill>
              <a:schemeClr val="tx1"/>
            </a:solidFill>
          </a:endParaRPr>
        </a:p>
      </dsp:txBody>
      <dsp:txXfrm>
        <a:off x="1445530" y="2482"/>
        <a:ext cx="2726145" cy="1635687"/>
      </dsp:txXfrm>
    </dsp:sp>
    <dsp:sp modelId="{5B0D4209-EC7A-458E-9701-00CD4AABFE1F}">
      <dsp:nvSpPr>
        <dsp:cNvPr id="0" name=""/>
        <dsp:cNvSpPr/>
      </dsp:nvSpPr>
      <dsp:spPr>
        <a:xfrm>
          <a:off x="4444290" y="2482"/>
          <a:ext cx="2726145" cy="1635687"/>
        </a:xfrm>
        <a:prstGeom prst="rect">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tx1"/>
              </a:solidFill>
            </a:rPr>
            <a:t>Bail </a:t>
          </a:r>
        </a:p>
        <a:p>
          <a:pPr lvl="0" algn="ctr" defTabSz="1778000">
            <a:lnSpc>
              <a:spcPct val="90000"/>
            </a:lnSpc>
            <a:spcBef>
              <a:spcPct val="0"/>
            </a:spcBef>
            <a:spcAft>
              <a:spcPct val="35000"/>
            </a:spcAft>
          </a:pPr>
          <a:r>
            <a:rPr lang="en-IN" sz="4000" kern="1200" dirty="0" smtClean="0">
              <a:solidFill>
                <a:schemeClr val="tx1"/>
              </a:solidFill>
            </a:rPr>
            <a:t>S. 437 </a:t>
          </a:r>
          <a:r>
            <a:rPr lang="en-IN" sz="4000" kern="1200" dirty="0" err="1" smtClean="0">
              <a:solidFill>
                <a:schemeClr val="tx1"/>
              </a:solidFill>
            </a:rPr>
            <a:t>CrPC</a:t>
          </a:r>
          <a:endParaRPr lang="en-IN" sz="4000" kern="1200" dirty="0">
            <a:solidFill>
              <a:schemeClr val="tx1"/>
            </a:solidFill>
          </a:endParaRPr>
        </a:p>
      </dsp:txBody>
      <dsp:txXfrm>
        <a:off x="4444290" y="2482"/>
        <a:ext cx="2726145" cy="1635687"/>
      </dsp:txXfrm>
    </dsp:sp>
    <dsp:sp modelId="{77981EE0-AAB1-4B93-819D-A3F79CA359CC}">
      <dsp:nvSpPr>
        <dsp:cNvPr id="0" name=""/>
        <dsp:cNvSpPr/>
      </dsp:nvSpPr>
      <dsp:spPr>
        <a:xfrm>
          <a:off x="1445530" y="1910784"/>
          <a:ext cx="2726145" cy="1635687"/>
        </a:xfrm>
        <a:prstGeom prst="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tx1"/>
              </a:solidFill>
            </a:rPr>
            <a:t>JC Remand</a:t>
          </a:r>
        </a:p>
        <a:p>
          <a:pPr lvl="0" algn="ctr" defTabSz="1778000">
            <a:lnSpc>
              <a:spcPct val="90000"/>
            </a:lnSpc>
            <a:spcBef>
              <a:spcPct val="0"/>
            </a:spcBef>
            <a:spcAft>
              <a:spcPct val="35000"/>
            </a:spcAft>
          </a:pPr>
          <a:r>
            <a:rPr lang="en-IN" sz="4000" kern="1200" dirty="0" smtClean="0">
              <a:solidFill>
                <a:schemeClr val="tx1"/>
              </a:solidFill>
            </a:rPr>
            <a:t>S.167 </a:t>
          </a:r>
          <a:r>
            <a:rPr lang="en-IN" sz="4000" kern="1200" dirty="0" err="1" smtClean="0">
              <a:solidFill>
                <a:schemeClr val="tx1"/>
              </a:solidFill>
            </a:rPr>
            <a:t>CrPC</a:t>
          </a:r>
          <a:endParaRPr lang="en-IN" sz="4000" kern="1200" dirty="0">
            <a:solidFill>
              <a:schemeClr val="tx1"/>
            </a:solidFill>
          </a:endParaRPr>
        </a:p>
      </dsp:txBody>
      <dsp:txXfrm>
        <a:off x="1445530" y="1910784"/>
        <a:ext cx="2726145" cy="1635687"/>
      </dsp:txXfrm>
    </dsp:sp>
    <dsp:sp modelId="{3D905CED-3E5F-4420-B70F-BA2AF6F4AFF2}">
      <dsp:nvSpPr>
        <dsp:cNvPr id="0" name=""/>
        <dsp:cNvSpPr/>
      </dsp:nvSpPr>
      <dsp:spPr>
        <a:xfrm>
          <a:off x="4444290" y="1910784"/>
          <a:ext cx="2726145" cy="1635687"/>
        </a:xfrm>
        <a:prstGeom prst="rect">
          <a:avLst/>
        </a:prstGeom>
        <a:solidFill>
          <a:schemeClr val="bg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kern="1200" dirty="0" smtClean="0">
              <a:solidFill>
                <a:schemeClr val="tx1"/>
              </a:solidFill>
            </a:rPr>
            <a:t>PC Remand</a:t>
          </a:r>
        </a:p>
        <a:p>
          <a:pPr lvl="0" algn="ctr" defTabSz="1778000">
            <a:lnSpc>
              <a:spcPct val="90000"/>
            </a:lnSpc>
            <a:spcBef>
              <a:spcPct val="0"/>
            </a:spcBef>
            <a:spcAft>
              <a:spcPct val="35000"/>
            </a:spcAft>
          </a:pPr>
          <a:r>
            <a:rPr lang="en-IN" sz="4000" kern="1200" dirty="0" smtClean="0">
              <a:solidFill>
                <a:schemeClr val="tx1"/>
              </a:solidFill>
            </a:rPr>
            <a:t>S 167 </a:t>
          </a:r>
          <a:r>
            <a:rPr lang="en-IN" sz="4000" kern="1200" dirty="0" err="1" smtClean="0">
              <a:solidFill>
                <a:schemeClr val="tx1"/>
              </a:solidFill>
            </a:rPr>
            <a:t>CrPC</a:t>
          </a:r>
          <a:endParaRPr lang="en-IN" sz="4000" kern="1200" dirty="0">
            <a:solidFill>
              <a:schemeClr val="tx1"/>
            </a:solidFill>
          </a:endParaRPr>
        </a:p>
      </dsp:txBody>
      <dsp:txXfrm>
        <a:off x="4444290" y="1910784"/>
        <a:ext cx="2726145" cy="16356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D87AD-92F2-4098-8E4C-5A3281107E12}" type="datetimeFigureOut">
              <a:rPr lang="en-IN" smtClean="0"/>
              <a:pPr/>
              <a:t>24-02-2016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8EA82-7AD3-487F-9DDA-F454138DC2F7}" type="slidenum">
              <a:rPr lang="en-IN" smtClean="0"/>
              <a:pPr/>
              <a:t>‹#›</a:t>
            </a:fld>
            <a:endParaRPr lang="en-IN"/>
          </a:p>
        </p:txBody>
      </p:sp>
    </p:spTree>
    <p:extLst>
      <p:ext uri="{BB962C8B-B14F-4D97-AF65-F5344CB8AC3E}">
        <p14:creationId xmlns:p14="http://schemas.microsoft.com/office/powerpoint/2010/main" val="11665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1347788"/>
            <a:ext cx="6459538" cy="3633787"/>
          </a:xfrm>
        </p:spPr>
      </p:sp>
      <p:sp>
        <p:nvSpPr>
          <p:cNvPr id="3" name="Notes Placeholder 2"/>
          <p:cNvSpPr>
            <a:spLocks noGrp="1"/>
          </p:cNvSpPr>
          <p:nvPr>
            <p:ph type="body" idx="1"/>
          </p:nvPr>
        </p:nvSpPr>
        <p:spPr/>
        <p:txBody>
          <a:bodyPr/>
          <a:lstStyle/>
          <a:p>
            <a:r>
              <a:rPr lang="en-IN" dirty="0" smtClean="0"/>
              <a:t>Q2</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40</a:t>
            </a:fld>
            <a:endParaRPr lang="en-IN">
              <a:solidFill>
                <a:prstClr val="black"/>
              </a:solidFill>
            </a:endParaRPr>
          </a:p>
        </p:txBody>
      </p:sp>
    </p:spTree>
    <p:extLst>
      <p:ext uri="{BB962C8B-B14F-4D97-AF65-F5344CB8AC3E}">
        <p14:creationId xmlns:p14="http://schemas.microsoft.com/office/powerpoint/2010/main" val="16321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IN" dirty="0" smtClean="0"/>
              <a:t>Q3</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42</a:t>
            </a:fld>
            <a:endParaRPr lang="en-IN">
              <a:solidFill>
                <a:prstClr val="black"/>
              </a:solidFill>
            </a:endParaRPr>
          </a:p>
        </p:txBody>
      </p:sp>
    </p:spTree>
    <p:extLst>
      <p:ext uri="{BB962C8B-B14F-4D97-AF65-F5344CB8AC3E}">
        <p14:creationId xmlns:p14="http://schemas.microsoft.com/office/powerpoint/2010/main" val="82149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IN" dirty="0" smtClean="0"/>
              <a:t>Q14</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43</a:t>
            </a:fld>
            <a:endParaRPr lang="en-IN">
              <a:solidFill>
                <a:prstClr val="black"/>
              </a:solidFill>
            </a:endParaRPr>
          </a:p>
        </p:txBody>
      </p:sp>
    </p:spTree>
    <p:extLst>
      <p:ext uri="{BB962C8B-B14F-4D97-AF65-F5344CB8AC3E}">
        <p14:creationId xmlns:p14="http://schemas.microsoft.com/office/powerpoint/2010/main" val="153909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IN" dirty="0" smtClean="0"/>
              <a:t>Q17</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44</a:t>
            </a:fld>
            <a:endParaRPr lang="en-IN">
              <a:solidFill>
                <a:prstClr val="black"/>
              </a:solidFill>
            </a:endParaRPr>
          </a:p>
        </p:txBody>
      </p:sp>
    </p:spTree>
    <p:extLst>
      <p:ext uri="{BB962C8B-B14F-4D97-AF65-F5344CB8AC3E}">
        <p14:creationId xmlns:p14="http://schemas.microsoft.com/office/powerpoint/2010/main" val="977199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IN" dirty="0" smtClean="0"/>
              <a:t>Q13</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45</a:t>
            </a:fld>
            <a:endParaRPr lang="en-IN">
              <a:solidFill>
                <a:prstClr val="black"/>
              </a:solidFill>
            </a:endParaRPr>
          </a:p>
        </p:txBody>
      </p:sp>
    </p:spTree>
    <p:extLst>
      <p:ext uri="{BB962C8B-B14F-4D97-AF65-F5344CB8AC3E}">
        <p14:creationId xmlns:p14="http://schemas.microsoft.com/office/powerpoint/2010/main" val="54226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IN" dirty="0" smtClean="0"/>
              <a:t>Q20</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46</a:t>
            </a:fld>
            <a:endParaRPr lang="en-IN">
              <a:solidFill>
                <a:prstClr val="black"/>
              </a:solidFill>
            </a:endParaRPr>
          </a:p>
        </p:txBody>
      </p:sp>
    </p:spTree>
    <p:extLst>
      <p:ext uri="{BB962C8B-B14F-4D97-AF65-F5344CB8AC3E}">
        <p14:creationId xmlns:p14="http://schemas.microsoft.com/office/powerpoint/2010/main" val="207231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IN" dirty="0" smtClean="0"/>
              <a:t>Q21</a:t>
            </a:r>
            <a:endParaRPr lang="en-IN" dirty="0"/>
          </a:p>
        </p:txBody>
      </p:sp>
      <p:sp>
        <p:nvSpPr>
          <p:cNvPr id="4" name="Slide Number Placeholder 3"/>
          <p:cNvSpPr>
            <a:spLocks noGrp="1"/>
          </p:cNvSpPr>
          <p:nvPr>
            <p:ph type="sldNum" sz="quarter" idx="10"/>
          </p:nvPr>
        </p:nvSpPr>
        <p:spPr/>
        <p:txBody>
          <a:bodyPr/>
          <a:lstStyle/>
          <a:p>
            <a:fld id="{0220273F-404B-4FC2-9183-12D2B64A5D56}" type="slidenum">
              <a:rPr lang="en-IN">
                <a:solidFill>
                  <a:prstClr val="black"/>
                </a:solidFill>
              </a:rPr>
              <a:pPr/>
              <a:t>47</a:t>
            </a:fld>
            <a:endParaRPr lang="en-IN">
              <a:solidFill>
                <a:prstClr val="black"/>
              </a:solidFill>
            </a:endParaRPr>
          </a:p>
        </p:txBody>
      </p:sp>
    </p:spTree>
    <p:extLst>
      <p:ext uri="{BB962C8B-B14F-4D97-AF65-F5344CB8AC3E}">
        <p14:creationId xmlns:p14="http://schemas.microsoft.com/office/powerpoint/2010/main" val="673433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2"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6"/>
            <a:ext cx="7078488"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62579" y="3598330"/>
            <a:ext cx="7078488" cy="1377651"/>
          </a:xfrm>
        </p:spPr>
        <p:txBody>
          <a:bodyPr anchor="t">
            <a:normAutofit/>
          </a:bodyPr>
          <a:lstStyle>
            <a:lvl1pPr marL="0" indent="0" algn="ctr">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7224" y="5054602"/>
            <a:ext cx="897701" cy="279400"/>
          </a:xfrm>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a:xfrm>
            <a:off x="2562580" y="5054602"/>
            <a:ext cx="5419813"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089758" y="5054602"/>
            <a:ext cx="551311"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3102"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6" y="4815415"/>
            <a:ext cx="906497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8348" y="1032936"/>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6" y="5382153"/>
            <a:ext cx="9064979" cy="493712"/>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563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6" y="906873"/>
            <a:ext cx="9064979"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5" y="4275666"/>
            <a:ext cx="9064981" cy="1600202"/>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2"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35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2" y="982132"/>
            <a:ext cx="8533667"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69151" y="4343403"/>
            <a:ext cx="9064984"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1133294" y="905362"/>
            <a:ext cx="609759" cy="584776"/>
          </a:xfrm>
          <a:prstGeom prst="rect">
            <a:avLst/>
          </a:prstGeom>
        </p:spPr>
        <p:txBody>
          <a:bodyPr vert="horz" lIns="91440" tIns="45720" rIns="91440" bIns="45720" rtlCol="0" anchor="ctr">
            <a:noAutofit/>
          </a:bodyPr>
          <a:lstStyle/>
          <a:p>
            <a:pPr defTabSz="457189"/>
            <a:r>
              <a:rPr lang="en-US" sz="7200" dirty="0">
                <a:solidFill>
                  <a:prstClr val="black"/>
                </a:solidFill>
              </a:rPr>
              <a:t>“</a:t>
            </a:r>
          </a:p>
        </p:txBody>
      </p:sp>
      <p:sp>
        <p:nvSpPr>
          <p:cNvPr id="15" name="TextBox 14"/>
          <p:cNvSpPr txBox="1"/>
          <p:nvPr/>
        </p:nvSpPr>
        <p:spPr>
          <a:xfrm>
            <a:off x="10178006" y="2827870"/>
            <a:ext cx="609759" cy="584776"/>
          </a:xfrm>
          <a:prstGeom prst="rect">
            <a:avLst/>
          </a:prstGeom>
        </p:spPr>
        <p:txBody>
          <a:bodyPr vert="horz" lIns="91440" tIns="45720" rIns="91440" bIns="45720" rtlCol="0" anchor="ctr">
            <a:noAutofit/>
          </a:bodyPr>
          <a:lstStyle/>
          <a:p>
            <a:pPr algn="r" defTabSz="457189"/>
            <a:r>
              <a:rPr lang="en-US" sz="7200" dirty="0">
                <a:solidFill>
                  <a:prstClr val="black"/>
                </a:solidFill>
              </a:rPr>
              <a:t>”</a:t>
            </a:r>
          </a:p>
        </p:txBody>
      </p:sp>
      <p:cxnSp>
        <p:nvCxnSpPr>
          <p:cNvPr id="19" name="Straight Connector 18"/>
          <p:cNvCxnSpPr/>
          <p:nvPr/>
        </p:nvCxnSpPr>
        <p:spPr>
          <a:xfrm>
            <a:off x="1704623"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218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60" y="3308581"/>
            <a:ext cx="90649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9159" y="4777381"/>
            <a:ext cx="9064973" cy="8604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566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3" y="982132"/>
            <a:ext cx="8433557"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9159" y="3639312"/>
            <a:ext cx="9064973" cy="886968"/>
          </a:xfrm>
        </p:spPr>
        <p:txBody>
          <a:bodyPr anchor="b">
            <a:normAutofit/>
          </a:bodyPr>
          <a:lstStyle>
            <a:lvl1pPr marL="0" indent="0" algn="l">
              <a:spcBef>
                <a:spcPts val="0"/>
              </a:spcBef>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5" y="4529667"/>
            <a:ext cx="9064981" cy="134620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1170749" y="896895"/>
            <a:ext cx="609759" cy="584776"/>
          </a:xfrm>
          <a:prstGeom prst="rect">
            <a:avLst/>
          </a:prstGeom>
        </p:spPr>
        <p:txBody>
          <a:bodyPr vert="horz" lIns="91440" tIns="45720" rIns="91440" bIns="45720" rtlCol="0" anchor="ctr">
            <a:noAutofit/>
          </a:bodyPr>
          <a:lstStyle/>
          <a:p>
            <a:pPr defTabSz="457189"/>
            <a:r>
              <a:rPr lang="en-US" sz="8000" dirty="0">
                <a:solidFill>
                  <a:prstClr val="black"/>
                </a:solidFill>
              </a:rPr>
              <a:t>“</a:t>
            </a:r>
          </a:p>
        </p:txBody>
      </p:sp>
      <p:sp>
        <p:nvSpPr>
          <p:cNvPr id="13" name="TextBox 12"/>
          <p:cNvSpPr txBox="1"/>
          <p:nvPr/>
        </p:nvSpPr>
        <p:spPr>
          <a:xfrm>
            <a:off x="10199730" y="2607728"/>
            <a:ext cx="609759" cy="584776"/>
          </a:xfrm>
          <a:prstGeom prst="rect">
            <a:avLst/>
          </a:prstGeom>
        </p:spPr>
        <p:txBody>
          <a:bodyPr vert="horz" lIns="91440" tIns="45720" rIns="91440" bIns="45720" rtlCol="0" anchor="ctr">
            <a:noAutofit/>
          </a:bodyPr>
          <a:lstStyle/>
          <a:p>
            <a:pPr algn="r" defTabSz="457189"/>
            <a:r>
              <a:rPr lang="en-US" sz="8000" dirty="0">
                <a:solidFill>
                  <a:prstClr val="black"/>
                </a:solidFill>
              </a:rPr>
              <a:t>”</a:t>
            </a:r>
          </a:p>
        </p:txBody>
      </p:sp>
      <p:cxnSp>
        <p:nvCxnSpPr>
          <p:cNvPr id="26" name="Straight Connector 25"/>
          <p:cNvCxnSpPr/>
          <p:nvPr/>
        </p:nvCxnSpPr>
        <p:spPr>
          <a:xfrm>
            <a:off x="1704623"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37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4"/>
            <a:ext cx="9064979"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9159" y="3566160"/>
            <a:ext cx="9064973" cy="905256"/>
          </a:xfrm>
        </p:spPr>
        <p:txBody>
          <a:bodyPr anchor="b">
            <a:normAutofit/>
          </a:bodyPr>
          <a:lstStyle>
            <a:lvl1pPr marL="0" indent="0" algn="l">
              <a:spcBef>
                <a:spcPts val="0"/>
              </a:spcBef>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569156" y="4470403"/>
            <a:ext cx="9064979" cy="1405467"/>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704627"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932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5" y="2490138"/>
            <a:ext cx="9064981"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3"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14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6"/>
            <a:ext cx="2158573"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9158" y="906876"/>
            <a:ext cx="6554012"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327349" y="906876"/>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52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62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4620" y="3734862"/>
            <a:ext cx="8794045" cy="1090015"/>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704623"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6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6" y="915340"/>
            <a:ext cx="9064979"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2/24/2016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552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704623"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0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5" y="915340"/>
            <a:ext cx="9064980"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704623"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13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613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93418" y="982135"/>
            <a:ext cx="514071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79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10761"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569155" y="3255432"/>
            <a:ext cx="4842935" cy="1828800"/>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2/24/2016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739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6" y="915340"/>
            <a:ext cx="9064979"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9155" y="2490138"/>
            <a:ext cx="9064981"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75562"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189"/>
            <a:fld id="{B61BEF0D-F0BB-DE4B-95CE-6DB70DBA9567}" type="datetimeFigureOut">
              <a:rPr lang="en-US" smtClean="0">
                <a:solidFill>
                  <a:prstClr val="black"/>
                </a:solidFill>
              </a:rPr>
              <a:pPr defTabSz="457189"/>
              <a:t>2/24/2016</a:t>
            </a:fld>
            <a:endParaRPr lang="en-US" dirty="0">
              <a:solidFill>
                <a:prstClr val="black"/>
              </a:solidFill>
            </a:endParaRPr>
          </a:p>
        </p:txBody>
      </p:sp>
      <p:sp>
        <p:nvSpPr>
          <p:cNvPr id="5" name="Footer Placeholder 4"/>
          <p:cNvSpPr>
            <a:spLocks noGrp="1"/>
          </p:cNvSpPr>
          <p:nvPr>
            <p:ph type="ftr" sz="quarter" idx="3"/>
          </p:nvPr>
        </p:nvSpPr>
        <p:spPr>
          <a:xfrm>
            <a:off x="1569155"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189"/>
            <a:endParaRPr lang="en-US" dirty="0">
              <a:solidFill>
                <a:prstClr val="black"/>
              </a:solidFill>
            </a:endParaRPr>
          </a:p>
        </p:txBody>
      </p:sp>
      <p:sp>
        <p:nvSpPr>
          <p:cNvPr id="6" name="Slide Number Placeholder 5"/>
          <p:cNvSpPr>
            <a:spLocks noGrp="1"/>
          </p:cNvSpPr>
          <p:nvPr>
            <p:ph type="sldNum" sz="quarter" idx="4"/>
          </p:nvPr>
        </p:nvSpPr>
        <p:spPr>
          <a:xfrm>
            <a:off x="10106789"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189"/>
            <a:fld id="{D57F1E4F-1CFF-5643-939E-217C01CDF565}" type="slidenum">
              <a:rPr lang="en-US" smtClean="0">
                <a:solidFill>
                  <a:prstClr val="black"/>
                </a:solidFill>
              </a:rPr>
              <a:pPr defTabSz="457189"/>
              <a:t>‹#›</a:t>
            </a:fld>
            <a:endParaRPr lang="en-US" dirty="0">
              <a:solidFill>
                <a:prstClr val="black"/>
              </a:solidFill>
            </a:endParaRPr>
          </a:p>
        </p:txBody>
      </p:sp>
    </p:spTree>
    <p:extLst>
      <p:ext uri="{BB962C8B-B14F-4D97-AF65-F5344CB8AC3E}">
        <p14:creationId xmlns:p14="http://schemas.microsoft.com/office/powerpoint/2010/main" val="26311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189"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4192" y="2384168"/>
            <a:ext cx="5111752" cy="1136650"/>
          </a:xfrm>
        </p:spPr>
        <p:txBody>
          <a:bodyPr/>
          <a:lstStyle/>
          <a:p>
            <a:r>
              <a:rPr lang="en-GB" sz="1500" b="1" dirty="0"/>
              <a:t>CONSULTATION WITH JUDICIAL OFFICERS </a:t>
            </a:r>
            <a:br>
              <a:rPr lang="en-GB" sz="1500" b="1" dirty="0"/>
            </a:br>
            <a:r>
              <a:rPr lang="en-GB" sz="1500" b="1" dirty="0"/>
              <a:t>ON</a:t>
            </a:r>
            <a:br>
              <a:rPr lang="en-GB" sz="1500" b="1" dirty="0"/>
            </a:br>
            <a:r>
              <a:rPr lang="en-GB" sz="1500" b="1" dirty="0"/>
              <a:t> ROLE OF MAGISTRATES AT FIRST PRODUCTION</a:t>
            </a:r>
            <a:r>
              <a:rPr lang="en-IN" sz="1500" dirty="0"/>
              <a:t/>
            </a:r>
            <a:br>
              <a:rPr lang="en-IN" sz="1500" dirty="0"/>
            </a:br>
            <a:endParaRPr lang="en-IN" sz="1500" dirty="0"/>
          </a:p>
        </p:txBody>
      </p:sp>
      <p:sp>
        <p:nvSpPr>
          <p:cNvPr id="3" name="Subtitle 2"/>
          <p:cNvSpPr>
            <a:spLocks noGrp="1"/>
          </p:cNvSpPr>
          <p:nvPr>
            <p:ph type="subTitle" idx="1"/>
          </p:nvPr>
        </p:nvSpPr>
        <p:spPr>
          <a:xfrm>
            <a:off x="3481516" y="3866118"/>
            <a:ext cx="5111752" cy="990602"/>
          </a:xfrm>
        </p:spPr>
        <p:txBody>
          <a:bodyPr>
            <a:normAutofit/>
          </a:bodyPr>
          <a:lstStyle/>
          <a:p>
            <a:pPr>
              <a:spcBef>
                <a:spcPts val="0"/>
              </a:spcBef>
              <a:spcAft>
                <a:spcPts val="0"/>
              </a:spcAft>
            </a:pPr>
            <a:r>
              <a:rPr lang="en-IN" sz="1200" dirty="0"/>
              <a:t>CO- ORGANISED BY</a:t>
            </a:r>
          </a:p>
          <a:p>
            <a:pPr>
              <a:spcBef>
                <a:spcPts val="0"/>
              </a:spcBef>
              <a:spcAft>
                <a:spcPts val="0"/>
              </a:spcAft>
            </a:pPr>
            <a:r>
              <a:rPr lang="en-IN" sz="1200" dirty="0"/>
              <a:t> RAJASTHAN JUDICIAL ACADEMY </a:t>
            </a:r>
          </a:p>
          <a:p>
            <a:pPr>
              <a:spcBef>
                <a:spcPts val="0"/>
              </a:spcBef>
              <a:spcAft>
                <a:spcPts val="0"/>
              </a:spcAft>
            </a:pPr>
            <a:r>
              <a:rPr lang="en-IN" sz="1200" dirty="0"/>
              <a:t>&amp; </a:t>
            </a:r>
          </a:p>
          <a:p>
            <a:pPr>
              <a:spcBef>
                <a:spcPts val="0"/>
              </a:spcBef>
              <a:spcAft>
                <a:spcPts val="0"/>
              </a:spcAft>
            </a:pPr>
            <a:r>
              <a:rPr lang="en-IN" sz="1200" dirty="0"/>
              <a:t>COMMONWEALTH HUMAN RIGHTS INITIATIVE</a:t>
            </a:r>
            <a:r>
              <a:rPr lang="en-IN" dirty="0" smtClean="0"/>
              <a:t>  </a:t>
            </a:r>
            <a:endParaRPr lang="en-IN" dirty="0"/>
          </a:p>
        </p:txBody>
      </p:sp>
    </p:spTree>
    <p:extLst>
      <p:ext uri="{BB962C8B-B14F-4D97-AF65-F5344CB8AC3E}">
        <p14:creationId xmlns:p14="http://schemas.microsoft.com/office/powerpoint/2010/main" val="317357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Arrest only if </a:t>
            </a:r>
            <a:br>
              <a:rPr lang="en-IN" dirty="0"/>
            </a:br>
            <a:endParaRPr lang="en-IN" dirty="0"/>
          </a:p>
        </p:txBody>
      </p:sp>
      <p:sp>
        <p:nvSpPr>
          <p:cNvPr id="3" name="Content Placeholder 2"/>
          <p:cNvSpPr>
            <a:spLocks noGrp="1"/>
          </p:cNvSpPr>
          <p:nvPr>
            <p:ph idx="1"/>
          </p:nvPr>
        </p:nvSpPr>
        <p:spPr/>
        <p:txBody>
          <a:bodyPr/>
          <a:lstStyle/>
          <a:p>
            <a:r>
              <a:rPr lang="en-IN" dirty="0" smtClean="0"/>
              <a:t>There </a:t>
            </a:r>
            <a:r>
              <a:rPr lang="en-IN" dirty="0"/>
              <a:t>is non-co-operation to </a:t>
            </a:r>
            <a:r>
              <a:rPr lang="en-IN" dirty="0" smtClean="0"/>
              <a:t>appear for interrogation </a:t>
            </a:r>
            <a:endParaRPr lang="en-IN" dirty="0"/>
          </a:p>
          <a:p>
            <a:r>
              <a:rPr lang="en-IN" dirty="0" smtClean="0"/>
              <a:t>Flight risk</a:t>
            </a:r>
            <a:endParaRPr lang="en-IN" dirty="0"/>
          </a:p>
          <a:p>
            <a:r>
              <a:rPr lang="en-IN" dirty="0" smtClean="0"/>
              <a:t>Roots </a:t>
            </a:r>
            <a:r>
              <a:rPr lang="en-IN" dirty="0"/>
              <a:t>are missing</a:t>
            </a:r>
          </a:p>
          <a:p>
            <a:endParaRPr lang="en-IN" dirty="0"/>
          </a:p>
        </p:txBody>
      </p:sp>
    </p:spTree>
    <p:extLst>
      <p:ext uri="{BB962C8B-B14F-4D97-AF65-F5344CB8AC3E}">
        <p14:creationId xmlns:p14="http://schemas.microsoft.com/office/powerpoint/2010/main" val="289966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41" y="1552565"/>
            <a:ext cx="10573554" cy="4470711"/>
          </a:xfrm>
          <a:prstGeom prst="rect">
            <a:avLst/>
          </a:prstGeom>
        </p:spPr>
        <p:txBody>
          <a:bodyPr wrap="square">
            <a:spAutoFit/>
          </a:bodyPr>
          <a:lstStyle/>
          <a:p>
            <a:pPr>
              <a:lnSpc>
                <a:spcPct val="107000"/>
              </a:lnSpc>
              <a:spcBef>
                <a:spcPts val="530"/>
              </a:spcBef>
              <a:spcAft>
                <a:spcPts val="600"/>
              </a:spcAft>
            </a:pPr>
            <a:r>
              <a:rPr lang="en-US"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a:t>
            </a:r>
            <a:r>
              <a:rPr lang="en-US"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1. O</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n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when the police is expected to inform the court of its decision to issue notice of appearance – before, as soon as, immediately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after.</a:t>
            </a:r>
          </a:p>
          <a:p>
            <a:pPr lvl="0">
              <a:lnSpc>
                <a:spcPct val="115000"/>
              </a:lnSpc>
              <a:spcBef>
                <a:spcPts val="530"/>
              </a:spcBef>
              <a:spcAft>
                <a:spcPts val="600"/>
              </a:spcAft>
            </a:pP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Point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to Ponder: When do you think they ought to inform? </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2.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On whether case diary is to be maintained in all cases where notice of appearance has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been served and presented in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court</a:t>
            </a:r>
          </a:p>
          <a:p>
            <a:pPr lvl="0">
              <a:lnSpc>
                <a:spcPct val="115000"/>
              </a:lnSpc>
              <a:spcBef>
                <a:spcPts val="530"/>
              </a:spcBef>
              <a:spcAft>
                <a:spcPts val="600"/>
              </a:spcAft>
            </a:pP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Point to Ponder: Should it be mandatory as in the case of arrest?</a:t>
            </a:r>
          </a:p>
          <a:p>
            <a:pPr lvl="0">
              <a:lnSpc>
                <a:spcPct val="115000"/>
              </a:lnSpc>
              <a:spcBef>
                <a:spcPts val="530"/>
              </a:spcBef>
              <a:spcAft>
                <a:spcPts val="600"/>
              </a:spcAft>
            </a:pP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3. On whether an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advocate of one’s choice during the time of interrogation under notice of appearance</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Point to Ponder: Does the right to lawyer (and legal aid lawyer) prevail at this stage</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a:r>
            <a:b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endParaRPr lang="en-IN"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901522" y="845548"/>
            <a:ext cx="10135673" cy="388696"/>
          </a:xfrm>
          <a:prstGeom prst="rect">
            <a:avLst/>
          </a:prstGeom>
        </p:spPr>
        <p:txBody>
          <a:bodyPr wrap="square">
            <a:spAutoFit/>
          </a:bodyPr>
          <a:lstStyle/>
          <a:p>
            <a:pPr algn="ctr">
              <a:lnSpc>
                <a:spcPct val="107000"/>
              </a:lnSpc>
              <a:spcBef>
                <a:spcPts val="530"/>
              </a:spcBef>
              <a:spcAft>
                <a:spcPts val="600"/>
              </a:spcAft>
            </a:pPr>
            <a:r>
              <a:rPr lang="en-US"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Lack of clarity </a:t>
            </a:r>
            <a:r>
              <a:rPr lang="en-US" b="1" dirty="0">
                <a:solidFill>
                  <a:srgbClr val="262626"/>
                </a:solidFill>
                <a:latin typeface="Garamond" panose="02020404030301010803" pitchFamily="18" charset="0"/>
                <a:ea typeface="Times New Roman" panose="02020603050405020304" pitchFamily="18" charset="0"/>
                <a:cs typeface="Arial" panose="020B0604020202020204" pitchFamily="34" charset="0"/>
              </a:rPr>
              <a:t>in procedures for implementation of Section 41 </a:t>
            </a:r>
            <a:r>
              <a:rPr lang="en-US"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A</a:t>
            </a:r>
            <a:endParaRPr lang="en-IN" sz="1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48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655" y="803513"/>
            <a:ext cx="9865217" cy="4760790"/>
          </a:xfrm>
          <a:prstGeom prst="rect">
            <a:avLst/>
          </a:prstGeom>
        </p:spPr>
        <p:txBody>
          <a:bodyPr wrap="square">
            <a:spAutoFit/>
          </a:bodyPr>
          <a:lstStyle/>
          <a:p>
            <a:pPr lvl="0" algn="just">
              <a:lnSpc>
                <a:spcPct val="115000"/>
              </a:lnSpc>
              <a:spcBef>
                <a:spcPts val="530"/>
              </a:spcBef>
              <a:spcAft>
                <a:spcPts val="600"/>
              </a:spcAft>
            </a:pP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4</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On duties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of the magistrate between the time of being informed of the issuing of notice of appearance and being informed of decision to arrest/not to arrest between which 2 weeks or more may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lapse</a:t>
            </a:r>
            <a:endParaRPr lang="en-IN" sz="10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Bef>
                <a:spcPts val="530"/>
              </a:spcBef>
              <a:spcAft>
                <a:spcPts val="600"/>
              </a:spcAft>
            </a:pP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Point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to Ponder: What do you think a magistrate should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do?</a:t>
            </a:r>
          </a:p>
          <a:p>
            <a:pPr lvl="0" algn="just">
              <a:lnSpc>
                <a:spcPct val="115000"/>
              </a:lnSpc>
              <a:spcBef>
                <a:spcPts val="530"/>
              </a:spcBef>
              <a:spcAft>
                <a:spcPts val="600"/>
              </a:spcAft>
            </a:pP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5</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Specific to women – no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standards</a:t>
            </a:r>
            <a:endParaRPr lang="en-IN" sz="10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Bef>
                <a:spcPts val="530"/>
              </a:spcBef>
              <a:spcAft>
                <a:spcPts val="600"/>
              </a:spcAft>
            </a:pP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Point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to Ponder: What safeguards would you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suggest?</a:t>
            </a:r>
            <a:endParaRPr lang="en-IN" sz="10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Bef>
                <a:spcPts val="530"/>
              </a:spcBef>
              <a:spcAft>
                <a:spcPts val="600"/>
              </a:spcAft>
            </a:pP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6</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No timelines for the period for which a person may be called in for interrogation under notice of appearance  - for hours or for days, once or several times – to have a clear demarcation for when detention under notice of appearance may become ‘illegal’ detention. </a:t>
            </a:r>
            <a:endParaRPr lang="en-IN" sz="1000" dirty="0" smtClean="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Bef>
                <a:spcPts val="530"/>
              </a:spcBef>
              <a:spcAft>
                <a:spcPts val="600"/>
              </a:spcAft>
            </a:pP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Point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to Ponder: What do you think should be adequate/appropriate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timeline</a:t>
            </a:r>
          </a:p>
          <a:p>
            <a:pPr lvl="0" algn="just">
              <a:lnSpc>
                <a:spcPct val="115000"/>
              </a:lnSpc>
              <a:spcBef>
                <a:spcPts val="530"/>
              </a:spcBef>
              <a:spcAft>
                <a:spcPts val="600"/>
              </a:spcAft>
            </a:pP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7</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What if it is not possible to issue notice of appearance within 15 days of case being instituted?</a:t>
            </a:r>
            <a:endPar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endParaRPr>
          </a:p>
          <a:p>
            <a:pPr lvl="0" algn="just">
              <a:lnSpc>
                <a:spcPct val="115000"/>
              </a:lnSpc>
              <a:spcBef>
                <a:spcPts val="530"/>
              </a:spcBef>
              <a:spcAft>
                <a:spcPts val="600"/>
              </a:spcAft>
            </a:pPr>
            <a:endParaRPr lang="en-IN" sz="1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47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Nandini</a:t>
            </a:r>
            <a:r>
              <a:rPr lang="en-IN" b="1" dirty="0"/>
              <a:t> </a:t>
            </a:r>
            <a:r>
              <a:rPr lang="en-IN" b="1" dirty="0" err="1"/>
              <a:t>Satpathy</a:t>
            </a:r>
            <a:r>
              <a:rPr lang="en-IN" b="1" dirty="0"/>
              <a:t> </a:t>
            </a:r>
            <a:r>
              <a:rPr lang="en-IN" b="1" dirty="0" err="1"/>
              <a:t>vs</a:t>
            </a:r>
            <a:r>
              <a:rPr lang="en-IN" b="1" dirty="0"/>
              <a:t> </a:t>
            </a:r>
            <a:r>
              <a:rPr lang="en-IN" b="1" dirty="0" err="1"/>
              <a:t>Dani</a:t>
            </a:r>
            <a:r>
              <a:rPr lang="en-IN" b="1" dirty="0"/>
              <a:t> (P.L.) And </a:t>
            </a:r>
            <a:r>
              <a:rPr lang="en-IN" b="1" dirty="0" err="1"/>
              <a:t>Anr</a:t>
            </a:r>
            <a:r>
              <a:rPr lang="en-IN" b="1" dirty="0"/>
              <a:t>, 1978</a:t>
            </a:r>
            <a:endParaRPr lang="en-IN" dirty="0"/>
          </a:p>
        </p:txBody>
      </p:sp>
      <p:sp>
        <p:nvSpPr>
          <p:cNvPr id="3" name="Content Placeholder 2"/>
          <p:cNvSpPr>
            <a:spLocks noGrp="1"/>
          </p:cNvSpPr>
          <p:nvPr>
            <p:ph idx="1"/>
          </p:nvPr>
        </p:nvSpPr>
        <p:spPr/>
        <p:txBody>
          <a:bodyPr/>
          <a:lstStyle/>
          <a:p>
            <a:pPr marL="0" indent="0">
              <a:buNone/>
            </a:pPr>
            <a:r>
              <a:rPr lang="en-IN" b="1" dirty="0" smtClean="0"/>
              <a:t>Established </a:t>
            </a:r>
            <a:r>
              <a:rPr lang="en-IN" b="1" dirty="0" smtClean="0"/>
              <a:t>the right to have a lawyer at the time of interrogation as a safeguard for </a:t>
            </a:r>
            <a:r>
              <a:rPr lang="en-IN" b="1" dirty="0"/>
              <a:t>Article 20 (3</a:t>
            </a:r>
            <a:r>
              <a:rPr lang="en-IN" b="1" dirty="0" smtClean="0"/>
              <a:t>). </a:t>
            </a:r>
          </a:p>
          <a:p>
            <a:pPr marL="0" indent="0">
              <a:buNone/>
            </a:pPr>
            <a:r>
              <a:rPr lang="en-IN" b="1" dirty="0" smtClean="0"/>
              <a:t>Right to Silence; Protection against self-incrimination that is likely under Section 161 </a:t>
            </a:r>
            <a:r>
              <a:rPr lang="en-IN" b="1" dirty="0" err="1" smtClean="0"/>
              <a:t>CrPC</a:t>
            </a:r>
            <a:r>
              <a:rPr lang="en-IN" b="1" dirty="0" smtClean="0"/>
              <a:t> which allows police to examine witnesses and record their statements as evidence</a:t>
            </a:r>
          </a:p>
          <a:p>
            <a:pPr marL="0" indent="0">
              <a:buNone/>
            </a:pPr>
            <a:endParaRPr lang="en-IN" b="1" dirty="0"/>
          </a:p>
          <a:p>
            <a:pPr marL="0" indent="0">
              <a:buNone/>
            </a:pPr>
            <a:endParaRPr lang="en-IN" b="1" dirty="0" smtClean="0"/>
          </a:p>
          <a:p>
            <a:endParaRPr lang="en-IN" dirty="0"/>
          </a:p>
        </p:txBody>
      </p:sp>
    </p:spTree>
    <p:extLst>
      <p:ext uri="{BB962C8B-B14F-4D97-AF65-F5344CB8AC3E}">
        <p14:creationId xmlns:p14="http://schemas.microsoft.com/office/powerpoint/2010/main" val="88538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7299" y="2875005"/>
            <a:ext cx="6672648" cy="1077218"/>
          </a:xfrm>
          <a:prstGeom prst="rect">
            <a:avLst/>
          </a:prstGeom>
          <a:solidFill>
            <a:schemeClr val="accent2">
              <a:lumMod val="40000"/>
              <a:lumOff val="60000"/>
            </a:schemeClr>
          </a:solidFill>
        </p:spPr>
        <p:txBody>
          <a:bodyPr wrap="square" rtlCol="0">
            <a:spAutoFit/>
          </a:bodyPr>
          <a:lstStyle/>
          <a:p>
            <a:pPr algn="ctr" defTabSz="457189"/>
            <a:r>
              <a:rPr lang="en-IN" sz="3200" dirty="0">
                <a:solidFill>
                  <a:prstClr val="black"/>
                </a:solidFill>
              </a:rPr>
              <a:t>RESPONSES FROM THE RAJASTHAN POLICE OFFICERS</a:t>
            </a:r>
          </a:p>
        </p:txBody>
      </p:sp>
    </p:spTree>
    <p:extLst>
      <p:ext uri="{BB962C8B-B14F-4D97-AF65-F5344CB8AC3E}">
        <p14:creationId xmlns:p14="http://schemas.microsoft.com/office/powerpoint/2010/main" val="1914357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78835" y="594716"/>
            <a:ext cx="6799263" cy="1303337"/>
          </a:xfrm>
        </p:spPr>
        <p:txBody>
          <a:bodyPr/>
          <a:lstStyle/>
          <a:p>
            <a:pPr lvl="0"/>
            <a:r>
              <a:rPr lang="en-US" sz="1800" dirty="0">
                <a:solidFill>
                  <a:schemeClr val="accent1"/>
                </a:solidFill>
              </a:rPr>
              <a:t>What rationale guided you to issue notice of appearance instead of making an arrest?</a:t>
            </a:r>
            <a:endParaRPr lang="en-IN" sz="1800" dirty="0">
              <a:solidFill>
                <a:schemeClr val="accent1"/>
              </a:solidFill>
            </a:endParaRPr>
          </a:p>
        </p:txBody>
      </p:sp>
      <p:graphicFrame>
        <p:nvGraphicFramePr>
          <p:cNvPr id="4" name="Content Placeholder 3"/>
          <p:cNvGraphicFramePr>
            <a:graphicFrameLocks noGrp="1"/>
          </p:cNvGraphicFramePr>
          <p:nvPr>
            <p:ph idx="4294967295"/>
            <p:extLst/>
          </p:nvPr>
        </p:nvGraphicFramePr>
        <p:xfrm>
          <a:off x="6985687" y="3761390"/>
          <a:ext cx="2888436" cy="16591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02319" y="1831001"/>
            <a:ext cx="6899564" cy="2171107"/>
          </a:xfrm>
          <a:prstGeom prst="rect">
            <a:avLst/>
          </a:prstGeom>
          <a:noFill/>
        </p:spPr>
        <p:txBody>
          <a:bodyPr wrap="square" rtlCol="0">
            <a:spAutoFit/>
          </a:bodyPr>
          <a:lstStyle/>
          <a:p>
            <a:pPr marL="214308" indent="-214308" defTabSz="457189">
              <a:buFont typeface="Arial" panose="020B0604020202020204" pitchFamily="34" charset="0"/>
              <a:buChar char="•"/>
            </a:pPr>
            <a:r>
              <a:rPr lang="en-IN" sz="1351" dirty="0">
                <a:solidFill>
                  <a:prstClr val="black"/>
                </a:solidFill>
              </a:rPr>
              <a:t> Amendments to Section 41 </a:t>
            </a:r>
            <a:r>
              <a:rPr lang="en-IN" sz="1351" dirty="0" err="1">
                <a:solidFill>
                  <a:prstClr val="black"/>
                </a:solidFill>
              </a:rPr>
              <a:t>CrPC</a:t>
            </a:r>
            <a:r>
              <a:rPr lang="en-IN" sz="1351" dirty="0">
                <a:solidFill>
                  <a:prstClr val="black"/>
                </a:solidFill>
              </a:rPr>
              <a:t> (not arresting in cases of offence with less than 7 years of punishment) and Supreme Court judgment (</a:t>
            </a:r>
            <a:r>
              <a:rPr lang="en-IN" sz="1351" dirty="0" err="1">
                <a:solidFill>
                  <a:prstClr val="black"/>
                </a:solidFill>
              </a:rPr>
              <a:t>Arnesh</a:t>
            </a:r>
            <a:r>
              <a:rPr lang="en-IN" sz="1351" dirty="0">
                <a:solidFill>
                  <a:prstClr val="black"/>
                </a:solidFill>
              </a:rPr>
              <a:t> Kumar) – Maximum</a:t>
            </a:r>
          </a:p>
          <a:p>
            <a:pPr marL="214308" indent="-214308" defTabSz="457189">
              <a:buFont typeface="Arial" panose="020B0604020202020204" pitchFamily="34" charset="0"/>
              <a:buChar char="•"/>
            </a:pPr>
            <a:r>
              <a:rPr lang="en-IN" sz="1351" dirty="0">
                <a:solidFill>
                  <a:prstClr val="black"/>
                </a:solidFill>
              </a:rPr>
              <a:t> 41 (1) </a:t>
            </a:r>
            <a:r>
              <a:rPr lang="en-IN" sz="1351" dirty="0" err="1">
                <a:solidFill>
                  <a:prstClr val="black"/>
                </a:solidFill>
              </a:rPr>
              <a:t>CrPC</a:t>
            </a:r>
            <a:r>
              <a:rPr lang="en-IN" sz="1351" dirty="0">
                <a:solidFill>
                  <a:prstClr val="black"/>
                </a:solidFill>
              </a:rPr>
              <a:t>  </a:t>
            </a:r>
          </a:p>
          <a:p>
            <a:pPr marL="214308" indent="-214308" defTabSz="457189">
              <a:buFont typeface="Arial" panose="020B0604020202020204" pitchFamily="34" charset="0"/>
              <a:buChar char="•"/>
            </a:pPr>
            <a:r>
              <a:rPr lang="en-IN" sz="1351" dirty="0">
                <a:solidFill>
                  <a:prstClr val="black"/>
                </a:solidFill>
              </a:rPr>
              <a:t> 41 (2) </a:t>
            </a:r>
            <a:r>
              <a:rPr lang="en-IN" sz="1351" dirty="0" err="1">
                <a:solidFill>
                  <a:prstClr val="black"/>
                </a:solidFill>
              </a:rPr>
              <a:t>CrPC</a:t>
            </a:r>
            <a:r>
              <a:rPr lang="en-IN" sz="1351" dirty="0">
                <a:solidFill>
                  <a:prstClr val="black"/>
                </a:solidFill>
              </a:rPr>
              <a:t> </a:t>
            </a:r>
          </a:p>
          <a:p>
            <a:pPr marL="214308" indent="-214308" defTabSz="457189">
              <a:buFont typeface="Arial" panose="020B0604020202020204" pitchFamily="34" charset="0"/>
              <a:buChar char="•"/>
            </a:pPr>
            <a:r>
              <a:rPr lang="en-IN" sz="1351" dirty="0">
                <a:solidFill>
                  <a:prstClr val="black"/>
                </a:solidFill>
              </a:rPr>
              <a:t> Where suspect co-operates with investigation </a:t>
            </a:r>
          </a:p>
          <a:p>
            <a:pPr marL="214308" indent="-214308" defTabSz="457189">
              <a:buFont typeface="Arial" panose="020B0604020202020204" pitchFamily="34" charset="0"/>
              <a:buChar char="•"/>
            </a:pPr>
            <a:r>
              <a:rPr lang="en-IN" sz="1351" dirty="0">
                <a:solidFill>
                  <a:prstClr val="black"/>
                </a:solidFill>
              </a:rPr>
              <a:t> To prevent an offence </a:t>
            </a:r>
          </a:p>
          <a:p>
            <a:pPr marL="214308" indent="-214308" defTabSz="457189">
              <a:buFont typeface="Arial" panose="020B0604020202020204" pitchFamily="34" charset="0"/>
              <a:buChar char="•"/>
            </a:pPr>
            <a:r>
              <a:rPr lang="en-IN" sz="1351" dirty="0">
                <a:solidFill>
                  <a:prstClr val="black"/>
                </a:solidFill>
              </a:rPr>
              <a:t> Offence involves less than 7 years of punishment </a:t>
            </a:r>
          </a:p>
          <a:p>
            <a:pPr marL="214308" indent="-214308" defTabSz="457189">
              <a:buFont typeface="Arial" panose="020B0604020202020204" pitchFamily="34" charset="0"/>
              <a:buChar char="•"/>
            </a:pPr>
            <a:r>
              <a:rPr lang="en-IN" sz="1351" dirty="0">
                <a:solidFill>
                  <a:prstClr val="black"/>
                </a:solidFill>
              </a:rPr>
              <a:t> Where there are no grounds for arrest </a:t>
            </a:r>
          </a:p>
          <a:p>
            <a:pPr marL="214308" indent="-214308" defTabSz="457189">
              <a:buFont typeface="Arial" panose="020B0604020202020204" pitchFamily="34" charset="0"/>
              <a:buChar char="•"/>
            </a:pPr>
            <a:r>
              <a:rPr lang="en-IN" sz="1351" dirty="0">
                <a:solidFill>
                  <a:prstClr val="black"/>
                </a:solidFill>
              </a:rPr>
              <a:t> Where investigation does not require arrest </a:t>
            </a:r>
          </a:p>
          <a:p>
            <a:pPr marL="214308" indent="-214308" defTabSz="457189">
              <a:buFont typeface="Arial" panose="020B0604020202020204" pitchFamily="34" charset="0"/>
              <a:buChar char="•"/>
            </a:pPr>
            <a:r>
              <a:rPr lang="en-IN" sz="1351" dirty="0">
                <a:solidFill>
                  <a:prstClr val="black"/>
                </a:solidFill>
              </a:rPr>
              <a:t> In the case of a woman suspect </a:t>
            </a:r>
          </a:p>
        </p:txBody>
      </p:sp>
    </p:spTree>
    <p:extLst>
      <p:ext uri="{BB962C8B-B14F-4D97-AF65-F5344CB8AC3E}">
        <p14:creationId xmlns:p14="http://schemas.microsoft.com/office/powerpoint/2010/main" val="2256156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solidFill>
                  <a:schemeClr val="accent1"/>
                </a:solidFill>
              </a:rPr>
              <a:t>When you issue a notice of appearance to a person how do you ensure that he will not tamper with the evidence or intimidate the witness?</a:t>
            </a:r>
          </a:p>
        </p:txBody>
      </p:sp>
      <p:graphicFrame>
        <p:nvGraphicFramePr>
          <p:cNvPr id="4" name="Content Placeholder 3"/>
          <p:cNvGraphicFramePr>
            <a:graphicFrameLocks noGrp="1"/>
          </p:cNvGraphicFramePr>
          <p:nvPr>
            <p:ph idx="1"/>
            <p:extLst/>
          </p:nvPr>
        </p:nvGraphicFramePr>
        <p:xfrm>
          <a:off x="7057294" y="3423139"/>
          <a:ext cx="3130063" cy="269015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37127" y="2426678"/>
            <a:ext cx="7526215" cy="3139321"/>
          </a:xfrm>
          <a:prstGeom prst="rect">
            <a:avLst/>
          </a:prstGeom>
          <a:noFill/>
        </p:spPr>
        <p:txBody>
          <a:bodyPr wrap="square" rtlCol="0">
            <a:spAutoFit/>
          </a:bodyPr>
          <a:lstStyle/>
          <a:p>
            <a:pPr marL="285744" indent="-285744" defTabSz="457189">
              <a:buFont typeface="Arial" panose="020B0604020202020204" pitchFamily="34" charset="0"/>
              <a:buChar char="•"/>
            </a:pPr>
            <a:r>
              <a:rPr lang="en-IN" dirty="0">
                <a:solidFill>
                  <a:prstClr val="black"/>
                </a:solidFill>
              </a:rPr>
              <a:t> Based on trust</a:t>
            </a:r>
          </a:p>
          <a:p>
            <a:pPr marL="285744" indent="-285744" defTabSz="457189">
              <a:buFont typeface="Arial" panose="020B0604020202020204" pitchFamily="34" charset="0"/>
              <a:buChar char="•"/>
            </a:pPr>
            <a:r>
              <a:rPr lang="en-IN" dirty="0">
                <a:solidFill>
                  <a:prstClr val="black"/>
                </a:solidFill>
              </a:rPr>
              <a:t>Based on previous criminal record and reputation – 4</a:t>
            </a:r>
          </a:p>
          <a:p>
            <a:pPr marL="285744" indent="-285744" defTabSz="457189">
              <a:buFont typeface="Arial" panose="020B0604020202020204" pitchFamily="34" charset="0"/>
              <a:buChar char="•"/>
            </a:pPr>
            <a:r>
              <a:rPr lang="en-IN" dirty="0">
                <a:solidFill>
                  <a:prstClr val="black"/>
                </a:solidFill>
              </a:rPr>
              <a:t>Based on social status and behaviour – 5</a:t>
            </a:r>
          </a:p>
          <a:p>
            <a:pPr marL="285744" indent="-285744" defTabSz="457189">
              <a:buFont typeface="Arial" panose="020B0604020202020204" pitchFamily="34" charset="0"/>
              <a:buChar char="•"/>
            </a:pPr>
            <a:r>
              <a:rPr lang="en-IN" dirty="0">
                <a:solidFill>
                  <a:prstClr val="black"/>
                </a:solidFill>
              </a:rPr>
              <a:t>Based on his testimony - 2</a:t>
            </a:r>
          </a:p>
          <a:p>
            <a:pPr marL="285744" indent="-285744" defTabSz="457189">
              <a:buFont typeface="Arial" panose="020B0604020202020204" pitchFamily="34" charset="0"/>
              <a:buChar char="•"/>
            </a:pPr>
            <a:r>
              <a:rPr lang="en-IN" dirty="0">
                <a:solidFill>
                  <a:prstClr val="black"/>
                </a:solidFill>
              </a:rPr>
              <a:t>Take possession of evidence</a:t>
            </a:r>
          </a:p>
          <a:p>
            <a:pPr marL="285744" indent="-285744" defTabSz="457189">
              <a:buFont typeface="Arial" panose="020B0604020202020204" pitchFamily="34" charset="0"/>
              <a:buChar char="•"/>
            </a:pPr>
            <a:r>
              <a:rPr lang="en-IN" dirty="0">
                <a:solidFill>
                  <a:prstClr val="black"/>
                </a:solidFill>
              </a:rPr>
              <a:t>Previous record and nature of crime – 2 </a:t>
            </a:r>
          </a:p>
          <a:p>
            <a:pPr marL="285744" indent="-285744" defTabSz="457189">
              <a:buFont typeface="Arial" panose="020B0604020202020204" pitchFamily="34" charset="0"/>
              <a:buChar char="•"/>
            </a:pPr>
            <a:r>
              <a:rPr lang="en-IN" dirty="0">
                <a:solidFill>
                  <a:prstClr val="black"/>
                </a:solidFill>
              </a:rPr>
              <a:t>Keep an eye on the accused</a:t>
            </a:r>
          </a:p>
          <a:p>
            <a:pPr marL="285744" indent="-285744" defTabSz="457189">
              <a:buFont typeface="Arial" panose="020B0604020202020204" pitchFamily="34" charset="0"/>
              <a:buChar char="•"/>
            </a:pPr>
            <a:r>
              <a:rPr lang="en-IN" dirty="0">
                <a:solidFill>
                  <a:prstClr val="black"/>
                </a:solidFill>
              </a:rPr>
              <a:t>Based on circumstances of the crime </a:t>
            </a:r>
          </a:p>
          <a:p>
            <a:pPr marL="285744" indent="-285744" defTabSz="457189">
              <a:buFont typeface="Arial" panose="020B0604020202020204" pitchFamily="34" charset="0"/>
              <a:buChar char="•"/>
            </a:pPr>
            <a:r>
              <a:rPr lang="en-IN" dirty="0">
                <a:solidFill>
                  <a:prstClr val="black"/>
                </a:solidFill>
              </a:rPr>
              <a:t>Based on his previous behaviour and crime record</a:t>
            </a:r>
          </a:p>
          <a:p>
            <a:pPr marL="285744" indent="-285744" defTabSz="457189">
              <a:buFont typeface="Arial" panose="020B0604020202020204" pitchFamily="34" charset="0"/>
              <a:buChar char="•"/>
            </a:pPr>
            <a:r>
              <a:rPr lang="en-IN" dirty="0">
                <a:solidFill>
                  <a:prstClr val="black"/>
                </a:solidFill>
              </a:rPr>
              <a:t>As per general directions verbally</a:t>
            </a:r>
          </a:p>
          <a:p>
            <a:pPr marL="285744" indent="-285744" defTabSz="457189">
              <a:buFont typeface="Arial" panose="020B0604020202020204" pitchFamily="34" charset="0"/>
              <a:buChar char="•"/>
            </a:pPr>
            <a:r>
              <a:rPr lang="en-IN" dirty="0">
                <a:solidFill>
                  <a:prstClr val="black"/>
                </a:solidFill>
              </a:rPr>
              <a:t>Based on the seriousness of the crime</a:t>
            </a:r>
          </a:p>
        </p:txBody>
      </p:sp>
    </p:spTree>
    <p:extLst>
      <p:ext uri="{BB962C8B-B14F-4D97-AF65-F5344CB8AC3E}">
        <p14:creationId xmlns:p14="http://schemas.microsoft.com/office/powerpoint/2010/main" val="1696500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7369" y="602832"/>
            <a:ext cx="6799263" cy="1303337"/>
          </a:xfrm>
        </p:spPr>
        <p:txBody>
          <a:bodyPr/>
          <a:lstStyle/>
          <a:p>
            <a:pPr lvl="0"/>
            <a:r>
              <a:rPr lang="en-US" sz="1800" dirty="0">
                <a:solidFill>
                  <a:schemeClr val="accent1"/>
                </a:solidFill>
              </a:rPr>
              <a:t> What procedures do you follow while giving notice of appearance?</a:t>
            </a:r>
            <a:r>
              <a:rPr lang="en-IN" sz="1800" dirty="0">
                <a:solidFill>
                  <a:schemeClr val="accent1"/>
                </a:solidFill>
              </a:rPr>
              <a:t/>
            </a:r>
            <a:br>
              <a:rPr lang="en-IN" sz="1800" dirty="0">
                <a:solidFill>
                  <a:schemeClr val="accent1"/>
                </a:solidFill>
              </a:rPr>
            </a:br>
            <a:endParaRPr lang="en-IN" sz="1800" dirty="0">
              <a:solidFill>
                <a:schemeClr val="accent1"/>
              </a:solidFill>
            </a:endParaRPr>
          </a:p>
        </p:txBody>
      </p:sp>
      <p:graphicFrame>
        <p:nvGraphicFramePr>
          <p:cNvPr id="4" name="Content Placeholder 3"/>
          <p:cNvGraphicFramePr>
            <a:graphicFrameLocks noGrp="1"/>
          </p:cNvGraphicFramePr>
          <p:nvPr>
            <p:ph idx="4294967295"/>
            <p:extLst/>
          </p:nvPr>
        </p:nvGraphicFramePr>
        <p:xfrm>
          <a:off x="2454875" y="1464578"/>
          <a:ext cx="2020888" cy="12620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55730" y="2853518"/>
            <a:ext cx="7282543" cy="3002617"/>
          </a:xfrm>
          <a:prstGeom prst="rect">
            <a:avLst/>
          </a:prstGeom>
          <a:noFill/>
        </p:spPr>
        <p:txBody>
          <a:bodyPr wrap="square" rtlCol="0">
            <a:spAutoFit/>
          </a:bodyPr>
          <a:lstStyle/>
          <a:p>
            <a:pPr marL="214308" indent="-214308" defTabSz="457189">
              <a:buFont typeface="Arial" panose="020B0604020202020204" pitchFamily="34" charset="0"/>
              <a:buChar char="•"/>
            </a:pPr>
            <a:r>
              <a:rPr lang="en-IN" sz="1351" dirty="0">
                <a:solidFill>
                  <a:prstClr val="black"/>
                </a:solidFill>
              </a:rPr>
              <a:t>Serving notice to concerned accused under section 41 </a:t>
            </a:r>
            <a:r>
              <a:rPr lang="en-IN" sz="1351" dirty="0" err="1">
                <a:solidFill>
                  <a:prstClr val="black"/>
                </a:solidFill>
              </a:rPr>
              <a:t>CrPC</a:t>
            </a:r>
            <a:r>
              <a:rPr lang="en-IN" sz="1351" dirty="0">
                <a:solidFill>
                  <a:prstClr val="black"/>
                </a:solidFill>
              </a:rPr>
              <a:t> – if the person appears then there is interrogation – 1</a:t>
            </a:r>
          </a:p>
          <a:p>
            <a:pPr marL="214308" indent="-214308" defTabSz="457189">
              <a:buFont typeface="Arial" panose="020B0604020202020204" pitchFamily="34" charset="0"/>
              <a:buChar char="•"/>
            </a:pPr>
            <a:r>
              <a:rPr lang="en-IN" sz="1351" dirty="0">
                <a:solidFill>
                  <a:prstClr val="black"/>
                </a:solidFill>
              </a:rPr>
              <a:t>When you are not convinced enough of the need for arrest you give the person notice to appear within 15 days time -  4</a:t>
            </a:r>
          </a:p>
          <a:p>
            <a:pPr marL="214308" indent="-214308" defTabSz="457189">
              <a:buFont typeface="Arial" panose="020B0604020202020204" pitchFamily="34" charset="0"/>
              <a:buChar char="•"/>
            </a:pPr>
            <a:r>
              <a:rPr lang="en-IN" sz="1351" dirty="0">
                <a:solidFill>
                  <a:prstClr val="black"/>
                </a:solidFill>
              </a:rPr>
              <a:t>Giving fixed date and time for appearance of the person to be interrogated  - 1 </a:t>
            </a:r>
          </a:p>
          <a:p>
            <a:pPr marL="214308" indent="-214308" defTabSz="457189">
              <a:buFont typeface="Arial" panose="020B0604020202020204" pitchFamily="34" charset="0"/>
              <a:buChar char="•"/>
            </a:pPr>
            <a:r>
              <a:rPr lang="en-IN" sz="1351" dirty="0">
                <a:solidFill>
                  <a:prstClr val="black"/>
                </a:solidFill>
              </a:rPr>
              <a:t>As per </a:t>
            </a:r>
            <a:r>
              <a:rPr lang="en-IN" sz="1351" dirty="0" err="1">
                <a:solidFill>
                  <a:prstClr val="black"/>
                </a:solidFill>
              </a:rPr>
              <a:t>CrPC</a:t>
            </a:r>
            <a:r>
              <a:rPr lang="en-IN" sz="1351" dirty="0">
                <a:solidFill>
                  <a:prstClr val="black"/>
                </a:solidFill>
              </a:rPr>
              <a:t> – 1</a:t>
            </a:r>
          </a:p>
          <a:p>
            <a:pPr marL="214308" indent="-214308" defTabSz="457189">
              <a:buFont typeface="Arial" panose="020B0604020202020204" pitchFamily="34" charset="0"/>
              <a:buChar char="•"/>
            </a:pPr>
            <a:r>
              <a:rPr lang="en-IN" sz="1351" dirty="0">
                <a:solidFill>
                  <a:prstClr val="black"/>
                </a:solidFill>
              </a:rPr>
              <a:t>Notice is not served to persons below the age of 15 and above 65, nor to women - 1</a:t>
            </a:r>
          </a:p>
          <a:p>
            <a:pPr marL="214308" indent="-214308" defTabSz="457189">
              <a:buFont typeface="Arial" panose="020B0604020202020204" pitchFamily="34" charset="0"/>
              <a:buChar char="•"/>
            </a:pPr>
            <a:r>
              <a:rPr lang="en-IN" sz="1351" dirty="0">
                <a:solidFill>
                  <a:prstClr val="black"/>
                </a:solidFill>
              </a:rPr>
              <a:t>Notice is served to concerned person within 15 days from the date of institution of the case – 1</a:t>
            </a:r>
          </a:p>
          <a:p>
            <a:pPr marL="214308" indent="-214308" defTabSz="457189">
              <a:buFont typeface="Arial" panose="020B0604020202020204" pitchFamily="34" charset="0"/>
              <a:buChar char="•"/>
            </a:pPr>
            <a:r>
              <a:rPr lang="en-IN" sz="1351" dirty="0">
                <a:solidFill>
                  <a:prstClr val="black"/>
                </a:solidFill>
              </a:rPr>
              <a:t>Using checklist as per procedure – 2</a:t>
            </a:r>
          </a:p>
          <a:p>
            <a:pPr marL="214308" indent="-214308" defTabSz="457189">
              <a:buFont typeface="Arial" panose="020B0604020202020204" pitchFamily="34" charset="0"/>
              <a:buChar char="•"/>
            </a:pPr>
            <a:r>
              <a:rPr lang="en-IN" sz="1351" dirty="0">
                <a:solidFill>
                  <a:prstClr val="black"/>
                </a:solidFill>
              </a:rPr>
              <a:t>Implementation of 41 A – 1</a:t>
            </a:r>
          </a:p>
          <a:p>
            <a:pPr marL="214308" indent="-214308" defTabSz="457189">
              <a:buFont typeface="Arial" panose="020B0604020202020204" pitchFamily="34" charset="0"/>
              <a:buChar char="•"/>
            </a:pPr>
            <a:r>
              <a:rPr lang="en-IN" sz="1351" dirty="0">
                <a:solidFill>
                  <a:prstClr val="black"/>
                </a:solidFill>
              </a:rPr>
              <a:t>After serving notice, investigation is conducted and depending on results the person is produced in court – 1</a:t>
            </a:r>
          </a:p>
          <a:p>
            <a:pPr marL="214308" indent="-214308" defTabSz="457189">
              <a:buFont typeface="Arial" panose="020B0604020202020204" pitchFamily="34" charset="0"/>
              <a:buChar char="•"/>
            </a:pPr>
            <a:r>
              <a:rPr lang="en-IN" sz="1351" dirty="0">
                <a:solidFill>
                  <a:prstClr val="black"/>
                </a:solidFill>
              </a:rPr>
              <a:t>Reasons for serving notice are provided in writing and then the notice is served; procedures are detailed and offences mentioned in the notice – 2</a:t>
            </a:r>
          </a:p>
        </p:txBody>
      </p:sp>
    </p:spTree>
    <p:extLst>
      <p:ext uri="{BB962C8B-B14F-4D97-AF65-F5344CB8AC3E}">
        <p14:creationId xmlns:p14="http://schemas.microsoft.com/office/powerpoint/2010/main" val="224068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solidFill>
                  <a:schemeClr val="accent1"/>
                </a:solidFill>
              </a:rPr>
              <a:t>Can a notice of appearance be issued any time after the FIR is filed?</a:t>
            </a:r>
          </a:p>
        </p:txBody>
      </p:sp>
      <p:graphicFrame>
        <p:nvGraphicFramePr>
          <p:cNvPr id="4" name="Content Placeholder 3"/>
          <p:cNvGraphicFramePr>
            <a:graphicFrameLocks noGrp="1"/>
          </p:cNvGraphicFramePr>
          <p:nvPr>
            <p:ph idx="1"/>
            <p:extLst/>
          </p:nvPr>
        </p:nvGraphicFramePr>
        <p:xfrm>
          <a:off x="2351487" y="2396729"/>
          <a:ext cx="6710363" cy="3146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1919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1800" dirty="0">
                <a:solidFill>
                  <a:schemeClr val="accent1"/>
                </a:solidFill>
              </a:rPr>
              <a:t> How </a:t>
            </a:r>
            <a:r>
              <a:rPr lang="en-US" sz="2025" dirty="0">
                <a:solidFill>
                  <a:schemeClr val="accent1"/>
                </a:solidFill>
              </a:rPr>
              <a:t>long can you detain a person who has appeared before you under notice?</a:t>
            </a:r>
            <a:r>
              <a:rPr lang="en-IN" sz="2025" dirty="0">
                <a:solidFill>
                  <a:schemeClr val="accent1"/>
                </a:solidFill>
              </a:rPr>
              <a:t/>
            </a:r>
            <a:br>
              <a:rPr lang="en-IN" sz="2025" dirty="0">
                <a:solidFill>
                  <a:schemeClr val="accent1"/>
                </a:solidFill>
              </a:rPr>
            </a:br>
            <a:endParaRPr lang="en-IN" sz="2025" dirty="0">
              <a:solidFill>
                <a:schemeClr val="accent1"/>
              </a:solidFill>
            </a:endParaRPr>
          </a:p>
        </p:txBody>
      </p:sp>
      <p:graphicFrame>
        <p:nvGraphicFramePr>
          <p:cNvPr id="4" name="Content Placeholder 3"/>
          <p:cNvGraphicFramePr>
            <a:graphicFrameLocks noGrp="1"/>
          </p:cNvGraphicFramePr>
          <p:nvPr>
            <p:ph idx="1"/>
            <p:extLst/>
          </p:nvPr>
        </p:nvGraphicFramePr>
        <p:xfrm>
          <a:off x="2094621" y="1593681"/>
          <a:ext cx="8429187" cy="46708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2767724" y="2111629"/>
          <a:ext cx="6039853" cy="3633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2475049" y="2510995"/>
          <a:ext cx="7517449" cy="38731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222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7785" y="2167872"/>
            <a:ext cx="7463481" cy="2169825"/>
          </a:xfrm>
          <a:prstGeom prst="rect">
            <a:avLst/>
          </a:prstGeom>
          <a:solidFill>
            <a:schemeClr val="accent2">
              <a:lumMod val="60000"/>
              <a:lumOff val="40000"/>
            </a:schemeClr>
          </a:solidFill>
        </p:spPr>
        <p:txBody>
          <a:bodyPr wrap="square" rtlCol="0">
            <a:spAutoFit/>
          </a:bodyPr>
          <a:lstStyle/>
          <a:p>
            <a:pPr algn="ctr" defTabSz="457200"/>
            <a:r>
              <a:rPr lang="en-IN" sz="4050" dirty="0">
                <a:solidFill>
                  <a:prstClr val="black"/>
                </a:solidFill>
              </a:rPr>
              <a:t>SECTION A</a:t>
            </a:r>
            <a:endParaRPr lang="en-IN" sz="2000" dirty="0">
              <a:solidFill>
                <a:prstClr val="black"/>
              </a:solidFill>
            </a:endParaRPr>
          </a:p>
          <a:p>
            <a:pPr algn="ctr" defTabSz="457200"/>
            <a:r>
              <a:rPr lang="en-IN" sz="4050" dirty="0">
                <a:solidFill>
                  <a:prstClr val="black"/>
                </a:solidFill>
              </a:rPr>
              <a:t>Checking Necessity of Arrest and Custody Procedures </a:t>
            </a:r>
            <a:endParaRPr lang="en-IN" sz="1350" dirty="0">
              <a:solidFill>
                <a:prstClr val="black"/>
              </a:solidFill>
            </a:endParaRPr>
          </a:p>
          <a:p>
            <a:pPr defTabSz="457200"/>
            <a:endParaRPr lang="en-IN" sz="1350" dirty="0">
              <a:solidFill>
                <a:prstClr val="black"/>
              </a:solidFill>
            </a:endParaRPr>
          </a:p>
        </p:txBody>
      </p:sp>
    </p:spTree>
    <p:extLst>
      <p:ext uri="{BB962C8B-B14F-4D97-AF65-F5344CB8AC3E}">
        <p14:creationId xmlns:p14="http://schemas.microsoft.com/office/powerpoint/2010/main" val="3931158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1"/>
                </a:solidFill>
              </a:rPr>
              <a:t>Do you inform the court in case a notice of appearance has been issued to a person? If yes, when?</a:t>
            </a:r>
            <a:r>
              <a:rPr lang="en-IN" sz="1800" dirty="0">
                <a:solidFill>
                  <a:schemeClr val="accent1"/>
                </a:solidFill>
              </a:rPr>
              <a:t> </a:t>
            </a:r>
          </a:p>
        </p:txBody>
      </p:sp>
      <p:graphicFrame>
        <p:nvGraphicFramePr>
          <p:cNvPr id="4" name="Content Placeholder 3"/>
          <p:cNvGraphicFramePr>
            <a:graphicFrameLocks noGrp="1"/>
          </p:cNvGraphicFramePr>
          <p:nvPr>
            <p:ph idx="1"/>
            <p:extLst/>
          </p:nvPr>
        </p:nvGraphicFramePr>
        <p:xfrm>
          <a:off x="2351485" y="1673352"/>
          <a:ext cx="7950756" cy="4169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3172328" y="2408351"/>
          <a:ext cx="6432993" cy="3669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9612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1"/>
                </a:solidFill>
              </a:rPr>
              <a:t>How often do you record reasons for arresting/ not-arresting a person?</a:t>
            </a:r>
            <a:r>
              <a:rPr lang="en-IN" sz="1800" dirty="0">
                <a:solidFill>
                  <a:schemeClr val="accent1"/>
                </a:solidFill>
              </a:rPr>
              <a:t> </a:t>
            </a:r>
          </a:p>
        </p:txBody>
      </p:sp>
      <p:graphicFrame>
        <p:nvGraphicFramePr>
          <p:cNvPr id="4" name="Content Placeholder 3"/>
          <p:cNvGraphicFramePr>
            <a:graphicFrameLocks noGrp="1"/>
          </p:cNvGraphicFramePr>
          <p:nvPr>
            <p:ph idx="1"/>
            <p:extLst/>
          </p:nvPr>
        </p:nvGraphicFramePr>
        <p:xfrm>
          <a:off x="1880616" y="2094977"/>
          <a:ext cx="7955280" cy="356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2599147" y="2426127"/>
          <a:ext cx="6569243" cy="3573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9033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67161" y="545288"/>
            <a:ext cx="6799263" cy="1303337"/>
          </a:xfrm>
        </p:spPr>
        <p:txBody>
          <a:bodyPr/>
          <a:lstStyle/>
          <a:p>
            <a:r>
              <a:rPr lang="en-IN" sz="1800" dirty="0">
                <a:solidFill>
                  <a:schemeClr val="accent1"/>
                </a:solidFill>
              </a:rPr>
              <a:t>Do you forward the duly filled up arrest checklist to the magistrate?</a:t>
            </a:r>
          </a:p>
        </p:txBody>
      </p:sp>
      <p:graphicFrame>
        <p:nvGraphicFramePr>
          <p:cNvPr id="4" name="Content Placeholder 3"/>
          <p:cNvGraphicFramePr>
            <a:graphicFrameLocks noGrp="1"/>
          </p:cNvGraphicFramePr>
          <p:nvPr>
            <p:ph idx="4294967295"/>
            <p:extLst/>
          </p:nvPr>
        </p:nvGraphicFramePr>
        <p:xfrm>
          <a:off x="2567161" y="1927955"/>
          <a:ext cx="6961188" cy="3549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3336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solidFill>
                  <a:schemeClr val="accent1"/>
                </a:solidFill>
              </a:rPr>
              <a:t> Are lawyers usually present during detention of a suspect when called through a notice of appearance issued by the police?</a:t>
            </a:r>
          </a:p>
        </p:txBody>
      </p:sp>
      <p:graphicFrame>
        <p:nvGraphicFramePr>
          <p:cNvPr id="4" name="Content Placeholder 3"/>
          <p:cNvGraphicFramePr>
            <a:graphicFrameLocks noGrp="1"/>
          </p:cNvGraphicFramePr>
          <p:nvPr>
            <p:ph idx="1"/>
            <p:extLst/>
          </p:nvPr>
        </p:nvGraphicFramePr>
        <p:xfrm>
          <a:off x="2616009" y="2337946"/>
          <a:ext cx="7000433" cy="3329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893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3646" y="2350317"/>
            <a:ext cx="7587049" cy="2570447"/>
          </a:xfrm>
          <a:prstGeom prst="rect">
            <a:avLst/>
          </a:prstGeom>
          <a:solidFill>
            <a:schemeClr val="accent3">
              <a:lumMod val="60000"/>
              <a:lumOff val="40000"/>
            </a:schemeClr>
          </a:solidFill>
        </p:spPr>
        <p:txBody>
          <a:bodyPr wrap="square" rtlCol="0">
            <a:spAutoFit/>
          </a:bodyPr>
          <a:lstStyle/>
          <a:p>
            <a:pPr algn="ctr"/>
            <a:r>
              <a:rPr lang="en-IN" sz="4051" dirty="0">
                <a:solidFill>
                  <a:prstClr val="black"/>
                </a:solidFill>
              </a:rPr>
              <a:t>SECTION B</a:t>
            </a:r>
          </a:p>
          <a:p>
            <a:pPr algn="ctr"/>
            <a:endParaRPr lang="en-IN" sz="2000" dirty="0">
              <a:solidFill>
                <a:prstClr val="black"/>
              </a:solidFill>
            </a:endParaRPr>
          </a:p>
          <a:p>
            <a:pPr algn="ctr"/>
            <a:r>
              <a:rPr lang="en-IN" sz="3000" dirty="0">
                <a:solidFill>
                  <a:prstClr val="black"/>
                </a:solidFill>
              </a:rPr>
              <a:t>Scrutiny of compliance to safeguards at the time of arrest and treatment in police custody</a:t>
            </a:r>
          </a:p>
          <a:p>
            <a:pPr algn="ctr"/>
            <a:endParaRPr lang="en-IN" sz="1351" dirty="0">
              <a:solidFill>
                <a:prstClr val="black"/>
              </a:solidFill>
            </a:endParaRPr>
          </a:p>
          <a:p>
            <a:endParaRPr lang="en-IN" sz="1351" dirty="0">
              <a:solidFill>
                <a:prstClr val="black"/>
              </a:solidFill>
            </a:endParaRPr>
          </a:p>
          <a:p>
            <a:endParaRPr lang="en-IN" sz="1351" dirty="0">
              <a:solidFill>
                <a:prstClr val="black"/>
              </a:solidFill>
            </a:endParaRPr>
          </a:p>
        </p:txBody>
      </p:sp>
    </p:spTree>
    <p:extLst>
      <p:ext uri="{BB962C8B-B14F-4D97-AF65-F5344CB8AC3E}">
        <p14:creationId xmlns:p14="http://schemas.microsoft.com/office/powerpoint/2010/main" val="410149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9631" y="3105668"/>
            <a:ext cx="6928023" cy="584775"/>
          </a:xfrm>
          <a:prstGeom prst="rect">
            <a:avLst/>
          </a:prstGeom>
          <a:solidFill>
            <a:schemeClr val="accent2">
              <a:lumMod val="60000"/>
              <a:lumOff val="40000"/>
            </a:schemeClr>
          </a:solidFill>
        </p:spPr>
        <p:txBody>
          <a:bodyPr wrap="square" rtlCol="0">
            <a:spAutoFit/>
          </a:bodyPr>
          <a:lstStyle/>
          <a:p>
            <a:pPr algn="ctr" defTabSz="457189"/>
            <a:r>
              <a:rPr lang="en-IN" sz="3200" b="1" dirty="0" err="1">
                <a:solidFill>
                  <a:prstClr val="black"/>
                </a:solidFill>
              </a:rPr>
              <a:t>Arnesh</a:t>
            </a:r>
            <a:r>
              <a:rPr lang="en-IN" sz="3200" b="1" dirty="0">
                <a:solidFill>
                  <a:prstClr val="black"/>
                </a:solidFill>
              </a:rPr>
              <a:t> Kumar </a:t>
            </a:r>
            <a:r>
              <a:rPr lang="en-IN" sz="3200" b="1" dirty="0" err="1">
                <a:solidFill>
                  <a:prstClr val="black"/>
                </a:solidFill>
              </a:rPr>
              <a:t>vs</a:t>
            </a:r>
            <a:r>
              <a:rPr lang="en-IN" sz="3200" b="1" dirty="0">
                <a:solidFill>
                  <a:prstClr val="black"/>
                </a:solidFill>
              </a:rPr>
              <a:t> State Of Bihar &amp; </a:t>
            </a:r>
            <a:r>
              <a:rPr lang="en-IN" sz="3200" b="1" dirty="0" err="1">
                <a:solidFill>
                  <a:prstClr val="black"/>
                </a:solidFill>
              </a:rPr>
              <a:t>Anr</a:t>
            </a:r>
            <a:r>
              <a:rPr lang="en-IN" sz="3200" b="1" dirty="0">
                <a:solidFill>
                  <a:prstClr val="black"/>
                </a:solidFill>
              </a:rPr>
              <a:t> </a:t>
            </a:r>
            <a:endParaRPr lang="en-IN" sz="3200" dirty="0">
              <a:solidFill>
                <a:prstClr val="black"/>
              </a:solidFill>
            </a:endParaRPr>
          </a:p>
        </p:txBody>
      </p:sp>
    </p:spTree>
    <p:extLst>
      <p:ext uri="{BB962C8B-B14F-4D97-AF65-F5344CB8AC3E}">
        <p14:creationId xmlns:p14="http://schemas.microsoft.com/office/powerpoint/2010/main" val="597480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825" y="1058223"/>
            <a:ext cx="9852338" cy="5407762"/>
          </a:xfrm>
          <a:prstGeom prst="rect">
            <a:avLst/>
          </a:prstGeom>
        </p:spPr>
        <p:txBody>
          <a:bodyPr wrap="square">
            <a:spAutoFit/>
          </a:bodyPr>
          <a:lstStyle/>
          <a:p>
            <a:pPr>
              <a:lnSpc>
                <a:spcPct val="107000"/>
              </a:lnSpc>
              <a:spcBef>
                <a:spcPts val="530"/>
              </a:spcBef>
              <a:spcAft>
                <a:spcPts val="600"/>
              </a:spcAft>
            </a:pPr>
            <a:r>
              <a:rPr lang="en-IN" b="1" dirty="0" err="1">
                <a:solidFill>
                  <a:srgbClr val="262626"/>
                </a:solidFill>
                <a:ea typeface="Times New Roman" panose="02020603050405020304" pitchFamily="18" charset="0"/>
                <a:cs typeface="Arial" panose="020B0604020202020204" pitchFamily="34" charset="0"/>
              </a:rPr>
              <a:t>Arnesh</a:t>
            </a:r>
            <a:r>
              <a:rPr lang="en-IN" b="1" dirty="0">
                <a:solidFill>
                  <a:srgbClr val="262626"/>
                </a:solidFill>
                <a:ea typeface="Times New Roman" panose="02020603050405020304" pitchFamily="18" charset="0"/>
                <a:cs typeface="Arial" panose="020B0604020202020204" pitchFamily="34" charset="0"/>
              </a:rPr>
              <a:t> Kumar : Duties of the Magistrate to implement Article 22 (2) of the Constitution and Section 57 </a:t>
            </a:r>
            <a:r>
              <a:rPr lang="en-IN" b="1" dirty="0" err="1">
                <a:solidFill>
                  <a:srgbClr val="262626"/>
                </a:solidFill>
                <a:ea typeface="Times New Roman" panose="02020603050405020304" pitchFamily="18" charset="0"/>
                <a:cs typeface="Arial" panose="020B0604020202020204" pitchFamily="34" charset="0"/>
              </a:rPr>
              <a:t>CrPC</a:t>
            </a:r>
            <a:r>
              <a:rPr lang="en-IN" b="1" dirty="0">
                <a:solidFill>
                  <a:srgbClr val="262626"/>
                </a:solidFill>
                <a:ea typeface="Times New Roman" panose="02020603050405020304" pitchFamily="18" charset="0"/>
                <a:cs typeface="Arial" panose="020B0604020202020204" pitchFamily="34" charset="0"/>
              </a:rPr>
              <a:t>: </a:t>
            </a:r>
            <a:r>
              <a:rPr lang="en-IN" dirty="0">
                <a:solidFill>
                  <a:srgbClr val="262626"/>
                </a:solidFill>
                <a:ea typeface="Times New Roman" panose="02020603050405020304" pitchFamily="18" charset="0"/>
                <a:cs typeface="Arial" panose="020B0604020202020204" pitchFamily="34" charset="0"/>
              </a:rPr>
              <a:t>Ascertaining that first production is within 24 hours </a:t>
            </a:r>
            <a:endParaRPr lang="en-IN"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530"/>
              </a:spcBef>
              <a:spcAft>
                <a:spcPts val="600"/>
              </a:spcAft>
            </a:pPr>
            <a:r>
              <a:rPr lang="en-US" i="1" dirty="0">
                <a:solidFill>
                  <a:srgbClr val="262626"/>
                </a:solidFill>
                <a:ea typeface="Times New Roman" panose="02020603050405020304" pitchFamily="18" charset="0"/>
                <a:cs typeface="Arial" panose="020B0604020202020204" pitchFamily="34" charset="0"/>
              </a:rPr>
              <a:t>The accused arrested without warrant by the police has the fundamental right to be produced before a magistrate without unnecessary delay and in no circumstances beyond 24 hours, excluding the time necessary for the journey. During the course of investigation of a case, an accused can be kept in detention beyond a period of 24 hours only when it is authorized by the magistrate in exercise of power under Section 167</a:t>
            </a:r>
            <a:r>
              <a:rPr lang="en-US" i="1" dirty="0" smtClean="0">
                <a:solidFill>
                  <a:srgbClr val="262626"/>
                </a:solidFill>
                <a:ea typeface="Times New Roman" panose="02020603050405020304" pitchFamily="18" charset="0"/>
                <a:cs typeface="Arial" panose="020B0604020202020204" pitchFamily="34" charset="0"/>
              </a:rPr>
              <a:t>.</a:t>
            </a:r>
          </a:p>
          <a:p>
            <a:pPr>
              <a:lnSpc>
                <a:spcPct val="107000"/>
              </a:lnSpc>
              <a:spcBef>
                <a:spcPts val="530"/>
              </a:spcBef>
              <a:spcAft>
                <a:spcPts val="600"/>
              </a:spcAft>
            </a:pPr>
            <a:r>
              <a:rPr lang="en-GB" i="1" dirty="0" smtClean="0"/>
              <a:t>The language of Article 22 (2) prescribes that immediately after arrest, the accused must be produced before the Magistrate, but in cases where there are sufficient reasons, the police may delay the production of the </a:t>
            </a:r>
            <a:r>
              <a:rPr lang="en-GB" i="1" dirty="0" err="1" smtClean="0"/>
              <a:t>detenu</a:t>
            </a:r>
            <a:r>
              <a:rPr lang="en-GB" i="1" dirty="0" smtClean="0"/>
              <a:t>, but never, beyond twenty-four hours. It needs to be impressed upon the police officers concerned that they must produce the </a:t>
            </a:r>
            <a:r>
              <a:rPr lang="en-GB" i="1" dirty="0" err="1" smtClean="0"/>
              <a:t>detenues</a:t>
            </a:r>
            <a:r>
              <a:rPr lang="en-GB" i="1" dirty="0" smtClean="0"/>
              <a:t> immediately after arrest, before the Magistrates and should not wait in all cases for twenty-three hours and forty-five minutes, as they generally do. </a:t>
            </a:r>
            <a:r>
              <a:rPr lang="en-GB" b="1" dirty="0" err="1" smtClean="0"/>
              <a:t>Chiguluri</a:t>
            </a:r>
            <a:r>
              <a:rPr lang="en-GB" b="1" dirty="0" smtClean="0"/>
              <a:t> Krishna </a:t>
            </a:r>
            <a:r>
              <a:rPr lang="en-GB" b="1" dirty="0" err="1" smtClean="0"/>
              <a:t>Rao</a:t>
            </a:r>
            <a:r>
              <a:rPr lang="en-GB" b="1" dirty="0" smtClean="0"/>
              <a:t> v. Station House Officer and Ors.</a:t>
            </a:r>
            <a:r>
              <a:rPr lang="en-US" b="1" dirty="0" smtClean="0"/>
              <a:t>(</a:t>
            </a:r>
            <a:r>
              <a:rPr lang="en-GB" i="1" dirty="0" smtClean="0"/>
              <a:t>1989 </a:t>
            </a:r>
            <a:r>
              <a:rPr lang="en-GB" i="1" dirty="0" err="1" smtClean="0"/>
              <a:t>CriLJ</a:t>
            </a:r>
            <a:r>
              <a:rPr lang="en-GB" i="1" dirty="0" smtClean="0"/>
              <a:t> 501 (at High Court of Andhra Pradesh)</a:t>
            </a:r>
            <a:r>
              <a:rPr lang="en-US" dirty="0" smtClean="0"/>
              <a:t/>
            </a:r>
            <a:br>
              <a:rPr lang="en-US" dirty="0" smtClean="0"/>
            </a:br>
            <a:endParaRPr lang="en-US" i="1" dirty="0" smtClean="0"/>
          </a:p>
          <a:p>
            <a:pPr algn="just">
              <a:lnSpc>
                <a:spcPct val="107000"/>
              </a:lnSpc>
              <a:spcBef>
                <a:spcPts val="530"/>
              </a:spcBef>
              <a:spcAft>
                <a:spcPts val="600"/>
              </a:spcAft>
            </a:pPr>
            <a:endParaRPr lang="en-US" i="1" dirty="0" smtClean="0">
              <a:ea typeface="Times New Roman" panose="02020603050405020304" pitchFamily="18" charset="0"/>
              <a:cs typeface="Arial" panose="020B0604020202020204" pitchFamily="34" charset="0"/>
            </a:endParaRPr>
          </a:p>
          <a:p>
            <a:pPr>
              <a:lnSpc>
                <a:spcPct val="107000"/>
              </a:lnSpc>
              <a:spcBef>
                <a:spcPts val="530"/>
              </a:spcBef>
              <a:spcAft>
                <a:spcPts val="600"/>
              </a:spcAft>
            </a:pPr>
            <a:endParaRPr lang="en-IN" sz="10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530"/>
              </a:spcBef>
              <a:spcAft>
                <a:spcPts val="600"/>
              </a:spcAft>
            </a:pPr>
            <a:r>
              <a:rPr lang="en-IN" b="1" dirty="0">
                <a:solidFill>
                  <a:srgbClr val="262626"/>
                </a:solidFill>
                <a:ea typeface="Times New Roman" panose="02020603050405020304" pitchFamily="18" charset="0"/>
                <a:cs typeface="Arial" panose="020B0604020202020204" pitchFamily="34" charset="0"/>
              </a:rPr>
              <a:t> </a:t>
            </a:r>
            <a:endParaRPr lang="en-IN"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47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827" y="1420572"/>
            <a:ext cx="7984901" cy="3474669"/>
          </a:xfrm>
          <a:prstGeom prst="rect">
            <a:avLst/>
          </a:prstGeom>
        </p:spPr>
        <p:txBody>
          <a:bodyPr wrap="square">
            <a:spAutoFit/>
          </a:bodyPr>
          <a:lstStyle/>
          <a:p>
            <a:pPr>
              <a:lnSpc>
                <a:spcPct val="107000"/>
              </a:lnSpc>
              <a:spcAft>
                <a:spcPts val="800"/>
              </a:spcAft>
            </a:pPr>
            <a:r>
              <a:rPr lang="en-IN" b="1" dirty="0">
                <a:solidFill>
                  <a:prstClr val="black"/>
                </a:solidFill>
                <a:ea typeface="Calibri" panose="020F0502020204030204" pitchFamily="34" charset="0"/>
                <a:cs typeface="Times New Roman" panose="02020603050405020304" pitchFamily="18" charset="0"/>
              </a:rPr>
              <a:t>Article 22 (1) and Article 22 (2)</a:t>
            </a:r>
            <a:endParaRPr lang="en-IN"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prstClr val="black"/>
                </a:solidFill>
                <a:ea typeface="Calibri" panose="020F0502020204030204" pitchFamily="34" charset="0"/>
                <a:cs typeface="Times New Roman" panose="02020603050405020304" pitchFamily="18" charset="0"/>
              </a:rPr>
              <a:t>Article 22(1) and Article 22(2) ensure that certain checks exist in the law to prevent abuse of the power of arrest and detention</a:t>
            </a:r>
            <a:endParaRPr lang="en-IN"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dirty="0">
                <a:solidFill>
                  <a:prstClr val="black"/>
                </a:solidFill>
                <a:ea typeface="Calibri" panose="020F0502020204030204" pitchFamily="34" charset="0"/>
                <a:cs typeface="Times New Roman" panose="02020603050405020304" pitchFamily="18" charset="0"/>
              </a:rPr>
              <a:t>The right to be produced before a Magistrate under Article 22 (2) is intended to ensure that - </a:t>
            </a:r>
            <a:endParaRPr lang="en-IN"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IN" dirty="0">
                <a:solidFill>
                  <a:prstClr val="black"/>
                </a:solidFill>
                <a:ea typeface="Times New Roman" panose="02020603050405020304" pitchFamily="18" charset="0"/>
                <a:cs typeface="Times New Roman" panose="02020603050405020304" pitchFamily="18" charset="0"/>
              </a:rPr>
              <a:t>There will be independent scrutiny of the legality of arrest</a:t>
            </a:r>
            <a:endParaRPr lang="en-IN" sz="1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5000"/>
              </a:lnSpc>
              <a:buFont typeface="Symbol" panose="05050102010706020507" pitchFamily="18" charset="2"/>
              <a:buChar char=""/>
            </a:pPr>
            <a:r>
              <a:rPr lang="en-IN" dirty="0">
                <a:solidFill>
                  <a:prstClr val="black"/>
                </a:solidFill>
                <a:ea typeface="Times New Roman" panose="02020603050405020304" pitchFamily="18" charset="0"/>
                <a:cs typeface="Times New Roman" panose="02020603050405020304" pitchFamily="18" charset="0"/>
              </a:rPr>
              <a:t>There will be an adequate and effective opportunity  for seeking release on bail</a:t>
            </a:r>
            <a:endParaRPr lang="en-IN" sz="1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5000"/>
              </a:lnSpc>
              <a:buFont typeface="Symbol" panose="05050102010706020507" pitchFamily="18" charset="2"/>
              <a:buChar char=""/>
            </a:pPr>
            <a:r>
              <a:rPr lang="en-IN" dirty="0">
                <a:solidFill>
                  <a:prstClr val="black"/>
                </a:solidFill>
                <a:ea typeface="Times New Roman" panose="02020603050405020304" pitchFamily="18" charset="0"/>
                <a:cs typeface="Times New Roman" panose="02020603050405020304" pitchFamily="18" charset="0"/>
              </a:rPr>
              <a:t>There will be available an avenue where the person detained can ventilate his grievance that he might have against the treatment meted out to him in custody</a:t>
            </a:r>
            <a:endParaRPr lang="en-IN" sz="1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IN" dirty="0">
                <a:solidFill>
                  <a:prstClr val="black"/>
                </a:solidFill>
                <a:ea typeface="Times New Roman" panose="02020603050405020304" pitchFamily="18" charset="0"/>
                <a:cs typeface="Times New Roman" panose="02020603050405020304" pitchFamily="18" charset="0"/>
              </a:rPr>
              <a:t> </a:t>
            </a:r>
            <a:endParaRPr lang="en-IN" sz="1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7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552451"/>
            <a:ext cx="10706100" cy="5878532"/>
          </a:xfrm>
          <a:prstGeom prst="rect">
            <a:avLst/>
          </a:prstGeom>
        </p:spPr>
        <p:txBody>
          <a:bodyPr wrap="square">
            <a:spAutoFit/>
          </a:bodyPr>
          <a:lstStyle/>
          <a:p>
            <a:r>
              <a:rPr lang="en-US" sz="3200" b="1" dirty="0" smtClean="0"/>
              <a:t>                           SECTION 41 B, </a:t>
            </a:r>
            <a:r>
              <a:rPr lang="en-US" sz="3200" b="1" dirty="0" err="1" smtClean="0"/>
              <a:t>CrPC</a:t>
            </a:r>
            <a:endParaRPr lang="en-US" sz="3200" b="1" dirty="0" smtClean="0"/>
          </a:p>
          <a:p>
            <a:endParaRPr lang="en-US" sz="3200" b="1" i="1" dirty="0" smtClean="0"/>
          </a:p>
          <a:p>
            <a:r>
              <a:rPr lang="en-IN" sz="3200" b="1" i="1" dirty="0" smtClean="0"/>
              <a:t>“</a:t>
            </a:r>
            <a:r>
              <a:rPr lang="en-IN" sz="2800" b="1" i="1" dirty="0" smtClean="0"/>
              <a:t>41B. Procedure of arrest and duties of officer making arrest</a:t>
            </a:r>
            <a:r>
              <a:rPr lang="en-IN" sz="2800" i="1" dirty="0" smtClean="0"/>
              <a:t>. – </a:t>
            </a:r>
            <a:endParaRPr lang="en-IN" sz="2800" dirty="0" smtClean="0"/>
          </a:p>
          <a:p>
            <a:r>
              <a:rPr lang="en-IN" sz="2800" i="1" dirty="0" smtClean="0"/>
              <a:t>Every police officer while making an arrest shall-</a:t>
            </a:r>
            <a:endParaRPr lang="en-IN" sz="2800" dirty="0" smtClean="0"/>
          </a:p>
          <a:p>
            <a:r>
              <a:rPr lang="en-IN" sz="2800" i="1" dirty="0" smtClean="0"/>
              <a:t>(a) bear an accurate, visible and clear identification of his name which will facilitate easy identification; </a:t>
            </a:r>
            <a:endParaRPr lang="en-IN" sz="2800" dirty="0" smtClean="0"/>
          </a:p>
          <a:p>
            <a:r>
              <a:rPr lang="en-IN" sz="2800" i="1" dirty="0" smtClean="0"/>
              <a:t>(b) prepare a memorandum of arrest which shall be-</a:t>
            </a:r>
            <a:endParaRPr lang="en-IN" sz="2800" dirty="0" smtClean="0"/>
          </a:p>
          <a:p>
            <a:r>
              <a:rPr lang="en-IN" sz="2800" i="1" dirty="0" smtClean="0"/>
              <a:t> (</a:t>
            </a:r>
            <a:r>
              <a:rPr lang="en-IN" sz="2800" i="1" dirty="0" err="1" smtClean="0"/>
              <a:t>i</a:t>
            </a:r>
            <a:r>
              <a:rPr lang="en-IN" sz="2800" i="1" dirty="0" smtClean="0"/>
              <a:t>) attested by at least one witness, who is a member of the family of the person arrested or a respectable member of the locality where the arrest is made;</a:t>
            </a:r>
            <a:endParaRPr lang="en-IN" sz="2800" dirty="0" smtClean="0"/>
          </a:p>
          <a:p>
            <a:r>
              <a:rPr lang="en-IN" sz="2800" i="1" dirty="0" smtClean="0"/>
              <a:t> (ii) countersigned by the person arrested; and </a:t>
            </a:r>
            <a:endParaRPr lang="en-IN" sz="2800" dirty="0" smtClean="0"/>
          </a:p>
          <a:p>
            <a:r>
              <a:rPr lang="en-IN" sz="2800" i="1" dirty="0" smtClean="0"/>
              <a:t>(c) inform the person arrested, unless the memorandum is attested by a member of his family, that he has a right to have a relative or a friend named by him to be informed of his arrest.”</a:t>
            </a:r>
            <a:endParaRPr lang="en-IN" sz="2800" dirty="0" smtClean="0"/>
          </a:p>
        </p:txBody>
      </p:sp>
    </p:spTree>
    <p:extLst>
      <p:ext uri="{BB962C8B-B14F-4D97-AF65-F5344CB8AC3E}">
        <p14:creationId xmlns:p14="http://schemas.microsoft.com/office/powerpoint/2010/main" val="1858791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 OBSERVATIONS</a:t>
            </a:r>
            <a:endParaRPr lang="en-US" dirty="0"/>
          </a:p>
        </p:txBody>
      </p:sp>
      <p:sp>
        <p:nvSpPr>
          <p:cNvPr id="3" name="Content Placeholder 2"/>
          <p:cNvSpPr>
            <a:spLocks noGrp="1"/>
          </p:cNvSpPr>
          <p:nvPr>
            <p:ph idx="1"/>
          </p:nvPr>
        </p:nvSpPr>
        <p:spPr>
          <a:xfrm>
            <a:off x="1569155" y="2076450"/>
            <a:ext cx="9064981" cy="3858685"/>
          </a:xfrm>
        </p:spPr>
        <p:txBody>
          <a:bodyPr>
            <a:normAutofit fontScale="62500" lnSpcReduction="20000"/>
          </a:bodyPr>
          <a:lstStyle/>
          <a:p>
            <a:pPr algn="just"/>
            <a:endParaRPr lang="en-US" sz="3400" dirty="0" smtClean="0"/>
          </a:p>
          <a:p>
            <a:pPr algn="just"/>
            <a:r>
              <a:rPr lang="en-US" sz="3400" dirty="0" smtClean="0"/>
              <a:t>The Supreme Court in </a:t>
            </a:r>
            <a:r>
              <a:rPr lang="en-US" sz="3400" b="1" i="1" dirty="0" smtClean="0">
                <a:solidFill>
                  <a:srgbClr val="FF0000"/>
                </a:solidFill>
              </a:rPr>
              <a:t>D.K </a:t>
            </a:r>
            <a:r>
              <a:rPr lang="en-US" sz="3400" b="1" i="1" dirty="0" err="1" smtClean="0">
                <a:solidFill>
                  <a:srgbClr val="FF0000"/>
                </a:solidFill>
              </a:rPr>
              <a:t>Basu</a:t>
            </a:r>
            <a:r>
              <a:rPr lang="en-US" sz="3400" b="1" i="1" dirty="0" smtClean="0">
                <a:solidFill>
                  <a:srgbClr val="FF0000"/>
                </a:solidFill>
              </a:rPr>
              <a:t> Vs State of West Bengal </a:t>
            </a:r>
            <a:r>
              <a:rPr lang="en-US" sz="3400" b="1" i="1" dirty="0" smtClean="0">
                <a:solidFill>
                  <a:srgbClr val="FFFF00"/>
                </a:solidFill>
              </a:rPr>
              <a:t> </a:t>
            </a:r>
            <a:r>
              <a:rPr lang="en-US" sz="3400" dirty="0" smtClean="0"/>
              <a:t>case had observed that </a:t>
            </a:r>
            <a:r>
              <a:rPr lang="en-US" sz="3400" i="1" dirty="0" smtClean="0"/>
              <a:t>“However, in spite of the constitutional and statutory provisions aimed at safeguarding the personal liberty and life of a citizen, growing incidence of torture and deaths in police custody has been a disturbing factor. Experience shows that worst violations of human rights take place during the course of investigation, when the police with a view to secure evidence or confession often resorts to third degree methods including torture and adopts techniques of screening arrest by either not recording the arrest or describing the deprivation of liberty merely as a prolonged interrogation.”</a:t>
            </a:r>
            <a:r>
              <a:rPr lang="en-US" sz="3400" dirty="0" smtClean="0"/>
              <a:t> This landmark ruling led to the evolution of jurisprudence on arrest to another level. It is this case where the procedure related to arrest started taking shape. In this case the Supreme Court apart from quoting from cases like </a:t>
            </a:r>
            <a:r>
              <a:rPr lang="en-US" sz="3400" b="1" i="1" dirty="0" err="1" smtClean="0">
                <a:solidFill>
                  <a:srgbClr val="FF0000"/>
                </a:solidFill>
              </a:rPr>
              <a:t>Joginder</a:t>
            </a:r>
            <a:r>
              <a:rPr lang="en-US" sz="3400" b="1" i="1" dirty="0" smtClean="0">
                <a:solidFill>
                  <a:srgbClr val="FF0000"/>
                </a:solidFill>
              </a:rPr>
              <a:t> Kumar Vs State</a:t>
            </a:r>
            <a:r>
              <a:rPr lang="en-US" sz="3400" b="1" dirty="0" smtClean="0">
                <a:solidFill>
                  <a:srgbClr val="FF0000"/>
                </a:solidFill>
              </a:rPr>
              <a:t> </a:t>
            </a:r>
            <a:r>
              <a:rPr lang="en-US" sz="3400" dirty="0" smtClean="0"/>
              <a:t>and </a:t>
            </a:r>
            <a:r>
              <a:rPr lang="en-US" sz="3400" b="1" i="1" dirty="0" err="1" smtClean="0">
                <a:solidFill>
                  <a:srgbClr val="FF0000"/>
                </a:solidFill>
              </a:rPr>
              <a:t>Nilabati</a:t>
            </a:r>
            <a:r>
              <a:rPr lang="en-US" sz="3400" b="1" i="1" dirty="0" smtClean="0">
                <a:solidFill>
                  <a:srgbClr val="FF0000"/>
                </a:solidFill>
              </a:rPr>
              <a:t> </a:t>
            </a:r>
            <a:r>
              <a:rPr lang="en-US" sz="3400" b="1" i="1" dirty="0" err="1" smtClean="0">
                <a:solidFill>
                  <a:srgbClr val="FF0000"/>
                </a:solidFill>
              </a:rPr>
              <a:t>Behera</a:t>
            </a:r>
            <a:r>
              <a:rPr lang="en-US" sz="3400" b="1" i="1" dirty="0" smtClean="0">
                <a:solidFill>
                  <a:srgbClr val="FF0000"/>
                </a:solidFill>
              </a:rPr>
              <a:t> Vs State </a:t>
            </a:r>
            <a:r>
              <a:rPr lang="en-US" sz="3400" b="1" dirty="0" smtClean="0">
                <a:solidFill>
                  <a:srgbClr val="FF0000"/>
                </a:solidFill>
              </a:rPr>
              <a:t> </a:t>
            </a:r>
            <a:r>
              <a:rPr lang="en-US" sz="3400" dirty="0" smtClean="0"/>
              <a:t>provided specific and detailed guideline on arrests to be followed in all cases of arrest or detention. </a:t>
            </a:r>
          </a:p>
          <a:p>
            <a:endParaRPr lang="en-US" dirty="0"/>
          </a:p>
        </p:txBody>
      </p:sp>
    </p:spTree>
    <p:extLst>
      <p:ext uri="{BB962C8B-B14F-4D97-AF65-F5344CB8AC3E}">
        <p14:creationId xmlns:p14="http://schemas.microsoft.com/office/powerpoint/2010/main" val="403044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62500" lnSpcReduction="20000"/>
          </a:bodyPr>
          <a:lstStyle/>
          <a:p>
            <a:pPr marL="0" indent="0" fontAlgn="base">
              <a:buNone/>
            </a:pPr>
            <a:r>
              <a:rPr lang="en-IN" dirty="0" smtClean="0"/>
              <a:t> </a:t>
            </a:r>
            <a:r>
              <a:rPr lang="en-IN" b="1" dirty="0" smtClean="0"/>
              <a:t>[Section 41A</a:t>
            </a:r>
            <a:r>
              <a:rPr lang="en-IN" b="1" dirty="0"/>
              <a:t>. Notice of appearance before police officer. – </a:t>
            </a:r>
            <a:r>
              <a:rPr lang="en-IN" dirty="0"/>
              <a:t>(1) The police officer *[shall], in all cases where the arrest of a person is not required under the provisions of sub-section (1) of section 41, issue a notice directing the person against whom a reasonable complaint has been made, or credible information has been received, or a reasonable suspicion exists that he has committed a cognizable offence, to appear before him or at such other place as may be specified in the notice.</a:t>
            </a:r>
          </a:p>
          <a:p>
            <a:pPr fontAlgn="base"/>
            <a:r>
              <a:rPr lang="en-IN" dirty="0"/>
              <a:t>(2) Where such a notice is issued to any person, it shall be the duty of that person to comply with the terms of the notice.</a:t>
            </a:r>
          </a:p>
          <a:p>
            <a:pPr fontAlgn="base"/>
            <a:r>
              <a:rPr lang="en-IN" dirty="0"/>
              <a:t>(3) Where such person complies and continues to comply with the notice, he shall not be arrested in respect of the offence referred to in the notice unless, for reasons to be recorded, the police officer is of the opinion that he ought to be arrested.</a:t>
            </a:r>
          </a:p>
          <a:p>
            <a:pPr fontAlgn="base"/>
            <a:r>
              <a:rPr lang="en-IN" dirty="0"/>
              <a:t>**[(4) Where such person, at any time, fails to comply with the terms of the notice or is unwilling to identify himself, the police officer may, subject to such orders as may have been passed by a competent Court in this behalf, arrest him for the offence mentioned in the notice.”</a:t>
            </a:r>
          </a:p>
          <a:p>
            <a:pPr fontAlgn="base"/>
            <a:r>
              <a:rPr lang="en-IN" dirty="0"/>
              <a:t>*[Clause 41A Inserted by Code of Criminal Procedure Amendment act, 2008 and sub-clause (1) further modified by Code of Criminal Procedure Amendment act, 2010]</a:t>
            </a:r>
          </a:p>
          <a:p>
            <a:endParaRPr lang="en-IN" dirty="0"/>
          </a:p>
        </p:txBody>
      </p:sp>
    </p:spTree>
    <p:extLst>
      <p:ext uri="{BB962C8B-B14F-4D97-AF65-F5344CB8AC3E}">
        <p14:creationId xmlns:p14="http://schemas.microsoft.com/office/powerpoint/2010/main" val="438912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GUIDELINES IN DK BASU</a:t>
            </a:r>
            <a:endParaRPr lang="en-US" dirty="0"/>
          </a:p>
        </p:txBody>
      </p:sp>
      <p:sp>
        <p:nvSpPr>
          <p:cNvPr id="3" name="Rectangle 2"/>
          <p:cNvSpPr/>
          <p:nvPr/>
        </p:nvSpPr>
        <p:spPr>
          <a:xfrm>
            <a:off x="1714500" y="2533650"/>
            <a:ext cx="8839200" cy="3693319"/>
          </a:xfrm>
          <a:prstGeom prst="rect">
            <a:avLst/>
          </a:prstGeom>
        </p:spPr>
        <p:txBody>
          <a:bodyPr wrap="square">
            <a:spAutoFit/>
          </a:bodyPr>
          <a:lstStyle/>
          <a:p>
            <a:pPr algn="just">
              <a:buFont typeface="Wingdings" pitchFamily="2" charset="2"/>
              <a:buChar char="v"/>
            </a:pPr>
            <a:r>
              <a:rPr lang="en-US" i="1" dirty="0" smtClean="0"/>
              <a:t>That the police officer carrying out the arrest of the arrestee shall prepare a memo of arrest at the time of arrest and such memo shall be attested by at least one witness, who may be either a member of the family of the arrestee or a respectable person of the locality from where the arrest is made. It shall also be counter signed by the arrestee and shall contain the time and date of arrest.</a:t>
            </a:r>
          </a:p>
          <a:p>
            <a:pPr algn="just">
              <a:buNone/>
            </a:pPr>
            <a:endParaRPr lang="en-US" i="1" dirty="0" smtClean="0"/>
          </a:p>
          <a:p>
            <a:pPr algn="just">
              <a:buFont typeface="Wingdings" pitchFamily="2" charset="2"/>
              <a:buChar char="v"/>
            </a:pPr>
            <a:r>
              <a:rPr lang="en-US" i="1" dirty="0" smtClean="0"/>
              <a:t>A person who has been arrested or detained and is being held in custody in a police station or interrogation centre or other lock-up, shall be entitled to have one friend or relative or other person known to him or having interest in his welfare being informed, as soon as practicable, that he has been arrested and is being detained at the particular place, unless the attesting witness of the memo of arrest is himself such a friend or a relative of the arrestee.</a:t>
            </a:r>
          </a:p>
          <a:p>
            <a:pPr algn="just">
              <a:buNone/>
            </a:pPr>
            <a:endParaRPr lang="en-US" i="1" dirty="0" smtClean="0"/>
          </a:p>
          <a:p>
            <a:pPr algn="just">
              <a:buFont typeface="Wingdings" pitchFamily="2" charset="2"/>
              <a:buChar char="v"/>
            </a:pPr>
            <a:r>
              <a:rPr lang="en-US" i="1" dirty="0" smtClean="0"/>
              <a:t> Copies of all the documents including the memo of arrest, referred to above should be sent to the </a:t>
            </a:r>
            <a:r>
              <a:rPr lang="en-US" i="1" dirty="0" err="1" smtClean="0"/>
              <a:t>Illaqa</a:t>
            </a:r>
            <a:r>
              <a:rPr lang="en-US" i="1" dirty="0" smtClean="0"/>
              <a:t> Magistrate for record.</a:t>
            </a:r>
            <a:endParaRPr lang="en-US" dirty="0" smtClean="0"/>
          </a:p>
        </p:txBody>
      </p:sp>
    </p:spTree>
    <p:extLst>
      <p:ext uri="{BB962C8B-B14F-4D97-AF65-F5344CB8AC3E}">
        <p14:creationId xmlns:p14="http://schemas.microsoft.com/office/powerpoint/2010/main" val="159947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 WITH MAGISTRATES</a:t>
            </a:r>
            <a:endParaRPr lang="en-US" dirty="0"/>
          </a:p>
        </p:txBody>
      </p:sp>
      <p:sp>
        <p:nvSpPr>
          <p:cNvPr id="3" name="Rectangle 2"/>
          <p:cNvSpPr/>
          <p:nvPr/>
        </p:nvSpPr>
        <p:spPr>
          <a:xfrm>
            <a:off x="1714500" y="2533650"/>
            <a:ext cx="8820150" cy="3277820"/>
          </a:xfrm>
          <a:prstGeom prst="rect">
            <a:avLst/>
          </a:prstGeom>
        </p:spPr>
        <p:txBody>
          <a:bodyPr wrap="square">
            <a:spAutoFit/>
          </a:bodyPr>
          <a:lstStyle/>
          <a:p>
            <a:pPr algn="just"/>
            <a:r>
              <a:rPr lang="en-IN" dirty="0" smtClean="0"/>
              <a:t>We interviewed 13 magistrates; 7 from Rajasthan and 6 from West Bengal during the course of our study on Section 41B (b) of </a:t>
            </a:r>
            <a:r>
              <a:rPr lang="en-IN" dirty="0" err="1" smtClean="0"/>
              <a:t>CrPC</a:t>
            </a:r>
            <a:r>
              <a:rPr lang="en-IN" dirty="0" smtClean="0"/>
              <a:t>.</a:t>
            </a:r>
          </a:p>
          <a:p>
            <a:pPr algn="just"/>
            <a:r>
              <a:rPr lang="en-IN" u="sng" dirty="0" smtClean="0"/>
              <a:t>We asked them: </a:t>
            </a:r>
          </a:p>
          <a:p>
            <a:pPr lvl="0" algn="just">
              <a:lnSpc>
                <a:spcPct val="150000"/>
              </a:lnSpc>
              <a:buFont typeface="Wingdings" pitchFamily="2" charset="2"/>
              <a:buChar char="v"/>
            </a:pPr>
            <a:r>
              <a:rPr lang="en-IN" dirty="0" smtClean="0"/>
              <a:t>What do you look for when an arrest memo is produced before you?</a:t>
            </a:r>
          </a:p>
          <a:p>
            <a:pPr lvl="0" algn="just">
              <a:lnSpc>
                <a:spcPct val="150000"/>
              </a:lnSpc>
              <a:buFont typeface="Wingdings" pitchFamily="2" charset="2"/>
              <a:buChar char="v"/>
            </a:pPr>
            <a:r>
              <a:rPr lang="en-IN" dirty="0" smtClean="0"/>
              <a:t>What is the need/function of an arrest memo?</a:t>
            </a:r>
          </a:p>
          <a:p>
            <a:pPr lvl="0" algn="just">
              <a:lnSpc>
                <a:spcPct val="150000"/>
              </a:lnSpc>
              <a:buFont typeface="Wingdings" pitchFamily="2" charset="2"/>
              <a:buChar char="v"/>
            </a:pPr>
            <a:r>
              <a:rPr lang="en-IN" dirty="0" smtClean="0"/>
              <a:t>In case of discrepancy in filling up of an arrest memo what action do you take?</a:t>
            </a:r>
          </a:p>
          <a:p>
            <a:pPr lvl="0" algn="just">
              <a:lnSpc>
                <a:spcPct val="150000"/>
              </a:lnSpc>
              <a:buFont typeface="Wingdings" pitchFamily="2" charset="2"/>
              <a:buChar char="v"/>
            </a:pPr>
            <a:r>
              <a:rPr lang="en-IN" dirty="0" smtClean="0"/>
              <a:t>Where is the Arrest Memo as a record kept after First Production? Does it remain court or is sent back to the police station?</a:t>
            </a:r>
          </a:p>
          <a:p>
            <a:endParaRPr lang="en-US" dirty="0"/>
          </a:p>
        </p:txBody>
      </p:sp>
    </p:spTree>
    <p:extLst>
      <p:ext uri="{BB962C8B-B14F-4D97-AF65-F5344CB8AC3E}">
        <p14:creationId xmlns:p14="http://schemas.microsoft.com/office/powerpoint/2010/main" val="205170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 WITH MAGISTRATES</a:t>
            </a:r>
            <a:endParaRPr lang="en-US" dirty="0"/>
          </a:p>
        </p:txBody>
      </p:sp>
      <p:sp>
        <p:nvSpPr>
          <p:cNvPr id="3" name="Rectangle 2"/>
          <p:cNvSpPr/>
          <p:nvPr/>
        </p:nvSpPr>
        <p:spPr>
          <a:xfrm>
            <a:off x="1398493" y="2703381"/>
            <a:ext cx="9897035" cy="3333220"/>
          </a:xfrm>
          <a:prstGeom prst="rect">
            <a:avLst/>
          </a:prstGeom>
        </p:spPr>
        <p:txBody>
          <a:bodyPr wrap="square">
            <a:spAutoFit/>
          </a:bodyPr>
          <a:lstStyle/>
          <a:p>
            <a:pPr lvl="0">
              <a:lnSpc>
                <a:spcPct val="200000"/>
              </a:lnSpc>
            </a:pPr>
            <a:r>
              <a:rPr lang="en-IN" b="1" dirty="0" smtClean="0">
                <a:solidFill>
                  <a:srgbClr val="FF0000"/>
                </a:solidFill>
              </a:rPr>
              <a:t>7 Magistrates </a:t>
            </a:r>
            <a:r>
              <a:rPr lang="en-IN" dirty="0" smtClean="0"/>
              <a:t>said that they look only for  </a:t>
            </a:r>
            <a:r>
              <a:rPr lang="en-IN" b="1" dirty="0" smtClean="0">
                <a:solidFill>
                  <a:srgbClr val="FF0000"/>
                </a:solidFill>
              </a:rPr>
              <a:t>basic details. 7 Magistrates</a:t>
            </a:r>
            <a:r>
              <a:rPr lang="en-IN" dirty="0" smtClean="0">
                <a:solidFill>
                  <a:srgbClr val="FF0000"/>
                </a:solidFill>
              </a:rPr>
              <a:t> </a:t>
            </a:r>
            <a:r>
              <a:rPr lang="en-IN" dirty="0" smtClean="0"/>
              <a:t>said that they </a:t>
            </a:r>
            <a:r>
              <a:rPr lang="en-IN" b="1" dirty="0" smtClean="0"/>
              <a:t>also enquire into the </a:t>
            </a:r>
            <a:r>
              <a:rPr lang="en-IN" b="1" dirty="0" smtClean="0">
                <a:solidFill>
                  <a:srgbClr val="FF0000"/>
                </a:solidFill>
              </a:rPr>
              <a:t>injuries and availability of legal aid to the arrestee</a:t>
            </a:r>
            <a:r>
              <a:rPr lang="en-IN" dirty="0" smtClean="0">
                <a:solidFill>
                  <a:srgbClr val="FFFF00"/>
                </a:solidFill>
              </a:rPr>
              <a:t>. </a:t>
            </a:r>
          </a:p>
          <a:p>
            <a:pPr>
              <a:lnSpc>
                <a:spcPct val="200000"/>
              </a:lnSpc>
            </a:pPr>
            <a:r>
              <a:rPr lang="en-IN" b="1" dirty="0" smtClean="0">
                <a:solidFill>
                  <a:srgbClr val="FF0000"/>
                </a:solidFill>
              </a:rPr>
              <a:t>6 Magistrates</a:t>
            </a:r>
            <a:r>
              <a:rPr lang="en-IN" dirty="0" smtClean="0">
                <a:solidFill>
                  <a:srgbClr val="FF0000"/>
                </a:solidFill>
              </a:rPr>
              <a:t> </a:t>
            </a:r>
            <a:r>
              <a:rPr lang="en-IN" dirty="0" smtClean="0"/>
              <a:t>stated that an Arrest Memo is only </a:t>
            </a:r>
            <a:r>
              <a:rPr lang="en-IN" b="1" dirty="0" smtClean="0">
                <a:solidFill>
                  <a:srgbClr val="FF0000"/>
                </a:solidFill>
              </a:rPr>
              <a:t>a basic record of arrest. 7 magistrates</a:t>
            </a:r>
            <a:r>
              <a:rPr lang="en-IN" dirty="0" smtClean="0">
                <a:solidFill>
                  <a:srgbClr val="FF0000"/>
                </a:solidFill>
              </a:rPr>
              <a:t> </a:t>
            </a:r>
            <a:r>
              <a:rPr lang="en-IN" dirty="0" smtClean="0"/>
              <a:t>stated that it is </a:t>
            </a:r>
            <a:r>
              <a:rPr lang="en-IN" dirty="0" smtClean="0">
                <a:solidFill>
                  <a:srgbClr val="FF0000"/>
                </a:solidFill>
              </a:rPr>
              <a:t>also</a:t>
            </a:r>
            <a:r>
              <a:rPr lang="en-IN" b="1" dirty="0" smtClean="0">
                <a:solidFill>
                  <a:srgbClr val="FF0000"/>
                </a:solidFill>
              </a:rPr>
              <a:t> a safeguard </a:t>
            </a:r>
            <a:r>
              <a:rPr lang="en-IN" b="1" dirty="0" smtClean="0"/>
              <a:t>against illegal detention and torture</a:t>
            </a:r>
            <a:r>
              <a:rPr lang="en-IN" dirty="0" smtClean="0"/>
              <a:t>.</a:t>
            </a:r>
          </a:p>
          <a:p>
            <a:pPr>
              <a:lnSpc>
                <a:spcPct val="200000"/>
              </a:lnSpc>
            </a:pPr>
            <a:endParaRPr lang="en-IN" dirty="0" smtClean="0"/>
          </a:p>
          <a:p>
            <a:pPr lvl="0">
              <a:lnSpc>
                <a:spcPct val="170000"/>
              </a:lnSpc>
            </a:pPr>
            <a:endParaRPr lang="en-IN" dirty="0" smtClean="0">
              <a:solidFill>
                <a:srgbClr val="FFFF00"/>
              </a:solidFill>
            </a:endParaRPr>
          </a:p>
        </p:txBody>
      </p:sp>
    </p:spTree>
    <p:extLst>
      <p:ext uri="{BB962C8B-B14F-4D97-AF65-F5344CB8AC3E}">
        <p14:creationId xmlns:p14="http://schemas.microsoft.com/office/powerpoint/2010/main" val="21310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505" y="672357"/>
            <a:ext cx="10327341" cy="5743111"/>
          </a:xfrm>
          <a:prstGeom prst="rect">
            <a:avLst/>
          </a:prstGeom>
        </p:spPr>
        <p:txBody>
          <a:bodyPr wrap="square">
            <a:spAutoFit/>
          </a:bodyPr>
          <a:lstStyle/>
          <a:p>
            <a:pPr lvl="0">
              <a:lnSpc>
                <a:spcPct val="170000"/>
              </a:lnSpc>
            </a:pPr>
            <a:r>
              <a:rPr lang="en-IN" b="1" dirty="0" smtClean="0"/>
              <a:t>In case of discrepancy,</a:t>
            </a:r>
            <a:br>
              <a:rPr lang="en-IN" b="1" dirty="0" smtClean="0"/>
            </a:br>
            <a:r>
              <a:rPr lang="en-IN" b="1" dirty="0" smtClean="0">
                <a:solidFill>
                  <a:srgbClr val="FF0000"/>
                </a:solidFill>
              </a:rPr>
              <a:t>1 Magistrate</a:t>
            </a:r>
            <a:r>
              <a:rPr lang="en-IN" dirty="0" smtClean="0">
                <a:solidFill>
                  <a:srgbClr val="FF0000"/>
                </a:solidFill>
              </a:rPr>
              <a:t> - r</a:t>
            </a:r>
            <a:r>
              <a:rPr lang="en-IN" b="1" dirty="0" smtClean="0">
                <a:solidFill>
                  <a:srgbClr val="FF0000"/>
                </a:solidFill>
              </a:rPr>
              <a:t>eprimands </a:t>
            </a:r>
            <a:r>
              <a:rPr lang="en-IN" dirty="0" smtClean="0">
                <a:solidFill>
                  <a:srgbClr val="FF0000"/>
                </a:solidFill>
              </a:rPr>
              <a:t>the arresting officer</a:t>
            </a:r>
            <a:r>
              <a:rPr lang="en-IN" b="1" dirty="0" smtClean="0">
                <a:solidFill>
                  <a:srgbClr val="FF0000"/>
                </a:solidFill>
              </a:rPr>
              <a:t>. </a:t>
            </a:r>
            <a:r>
              <a:rPr lang="en-IN" dirty="0" smtClean="0">
                <a:solidFill>
                  <a:srgbClr val="FF0000"/>
                </a:solidFill>
              </a:rPr>
              <a:t/>
            </a:r>
            <a:br>
              <a:rPr lang="en-IN" dirty="0" smtClean="0">
                <a:solidFill>
                  <a:srgbClr val="FF0000"/>
                </a:solidFill>
              </a:rPr>
            </a:br>
            <a:r>
              <a:rPr lang="en-IN" dirty="0" smtClean="0">
                <a:solidFill>
                  <a:srgbClr val="FF0000"/>
                </a:solidFill>
              </a:rPr>
              <a:t>3 Magistrates</a:t>
            </a:r>
            <a:r>
              <a:rPr lang="en-IN" dirty="0" smtClean="0"/>
              <a:t>-  write to the police authorities and </a:t>
            </a:r>
            <a:r>
              <a:rPr lang="en-IN" dirty="0" smtClean="0">
                <a:solidFill>
                  <a:srgbClr val="FF0000"/>
                </a:solidFill>
              </a:rPr>
              <a:t>seek an explanation</a:t>
            </a:r>
            <a:r>
              <a:rPr lang="en-IN" dirty="0" smtClean="0"/>
              <a:t>. </a:t>
            </a:r>
            <a:br>
              <a:rPr lang="en-IN" dirty="0" smtClean="0"/>
            </a:br>
            <a:r>
              <a:rPr lang="en-IN" b="1" dirty="0" smtClean="0">
                <a:solidFill>
                  <a:srgbClr val="FF0000"/>
                </a:solidFill>
              </a:rPr>
              <a:t>2 Magistrates </a:t>
            </a:r>
            <a:r>
              <a:rPr lang="en-IN" b="1" dirty="0" smtClean="0"/>
              <a:t>-</a:t>
            </a:r>
            <a:r>
              <a:rPr lang="en-IN" dirty="0" smtClean="0"/>
              <a:t> would </a:t>
            </a:r>
            <a:r>
              <a:rPr lang="en-IN" b="1" dirty="0" smtClean="0">
                <a:solidFill>
                  <a:srgbClr val="FF0000"/>
                </a:solidFill>
              </a:rPr>
              <a:t>not take any </a:t>
            </a:r>
            <a:r>
              <a:rPr lang="en-IN" b="1" dirty="0" err="1" smtClean="0">
                <a:solidFill>
                  <a:srgbClr val="FF0000"/>
                </a:solidFill>
              </a:rPr>
              <a:t>suo-moto</a:t>
            </a:r>
            <a:r>
              <a:rPr lang="en-IN" b="1" dirty="0" smtClean="0">
                <a:solidFill>
                  <a:srgbClr val="FF0000"/>
                </a:solidFill>
              </a:rPr>
              <a:t> action </a:t>
            </a:r>
            <a:r>
              <a:rPr lang="en-IN" dirty="0" smtClean="0"/>
              <a:t>in such a case unless a written complaint is filed by the arrestee.</a:t>
            </a:r>
            <a:br>
              <a:rPr lang="en-IN" dirty="0" smtClean="0"/>
            </a:br>
            <a:r>
              <a:rPr lang="en-IN" b="1" dirty="0" smtClean="0">
                <a:solidFill>
                  <a:srgbClr val="FF0000"/>
                </a:solidFill>
              </a:rPr>
              <a:t>4 Magistrates </a:t>
            </a:r>
            <a:r>
              <a:rPr lang="en-IN" dirty="0" smtClean="0"/>
              <a:t>- have </a:t>
            </a:r>
            <a:r>
              <a:rPr lang="en-IN" dirty="0" smtClean="0">
                <a:solidFill>
                  <a:srgbClr val="FF0000"/>
                </a:solidFill>
              </a:rPr>
              <a:t>not come across </a:t>
            </a:r>
            <a:r>
              <a:rPr lang="en-IN" dirty="0" smtClean="0"/>
              <a:t>any such discrepancy so far</a:t>
            </a:r>
            <a:br>
              <a:rPr lang="en-IN" dirty="0" smtClean="0"/>
            </a:br>
            <a:r>
              <a:rPr lang="en-IN" b="1" dirty="0" smtClean="0">
                <a:solidFill>
                  <a:srgbClr val="FF0000"/>
                </a:solidFill>
              </a:rPr>
              <a:t>1 Magistrate </a:t>
            </a:r>
            <a:r>
              <a:rPr lang="en-IN" dirty="0" smtClean="0"/>
              <a:t>-  It is </a:t>
            </a:r>
            <a:r>
              <a:rPr lang="en-IN" dirty="0" smtClean="0">
                <a:solidFill>
                  <a:srgbClr val="FF0000"/>
                </a:solidFill>
              </a:rPr>
              <a:t>practically impossible </a:t>
            </a:r>
            <a:r>
              <a:rPr lang="en-IN" dirty="0" smtClean="0"/>
              <a:t>to check minute details in an arrest memo and detect discrepancies.</a:t>
            </a:r>
          </a:p>
          <a:p>
            <a:pPr lvl="0">
              <a:lnSpc>
                <a:spcPct val="170000"/>
              </a:lnSpc>
            </a:pPr>
            <a:r>
              <a:rPr lang="en-IN" b="1" dirty="0" smtClean="0">
                <a:solidFill>
                  <a:srgbClr val="FF0000"/>
                </a:solidFill>
              </a:rPr>
              <a:t>6 Magistrates</a:t>
            </a:r>
            <a:r>
              <a:rPr lang="en-IN" dirty="0" smtClean="0">
                <a:solidFill>
                  <a:srgbClr val="FF0000"/>
                </a:solidFill>
              </a:rPr>
              <a:t> </a:t>
            </a:r>
            <a:r>
              <a:rPr lang="en-IN" dirty="0" smtClean="0"/>
              <a:t>- arrest memo remains as </a:t>
            </a:r>
            <a:r>
              <a:rPr lang="en-IN" b="1" dirty="0" smtClean="0">
                <a:solidFill>
                  <a:srgbClr val="FF0000"/>
                </a:solidFill>
              </a:rPr>
              <a:t>part of court record </a:t>
            </a:r>
            <a:r>
              <a:rPr lang="en-IN" dirty="0" smtClean="0"/>
              <a:t>and a </a:t>
            </a:r>
            <a:r>
              <a:rPr lang="en-IN" b="1" dirty="0" smtClean="0">
                <a:solidFill>
                  <a:srgbClr val="FF0000"/>
                </a:solidFill>
              </a:rPr>
              <a:t>copy of it remains in the Case Diary </a:t>
            </a:r>
            <a:r>
              <a:rPr lang="en-IN" dirty="0" smtClean="0"/>
              <a:t>(Police Records)</a:t>
            </a:r>
            <a:br>
              <a:rPr lang="en-IN" dirty="0" smtClean="0"/>
            </a:br>
            <a:r>
              <a:rPr lang="en-IN" b="1" dirty="0" smtClean="0">
                <a:solidFill>
                  <a:srgbClr val="FF0000"/>
                </a:solidFill>
              </a:rPr>
              <a:t>4 Magistrates </a:t>
            </a:r>
            <a:r>
              <a:rPr lang="en-IN" b="1" dirty="0" smtClean="0"/>
              <a:t>- </a:t>
            </a:r>
            <a:r>
              <a:rPr lang="en-IN" dirty="0" smtClean="0"/>
              <a:t>they </a:t>
            </a:r>
            <a:r>
              <a:rPr lang="en-IN" b="1" dirty="0" smtClean="0">
                <a:solidFill>
                  <a:srgbClr val="FF0000"/>
                </a:solidFill>
              </a:rPr>
              <a:t>don’t keep a copy </a:t>
            </a:r>
            <a:r>
              <a:rPr lang="en-IN" dirty="0" smtClean="0"/>
              <a:t>of the arrest memo with them (i.e. as part of court records)</a:t>
            </a:r>
            <a:r>
              <a:rPr lang="en-IN" b="1" dirty="0" smtClean="0"/>
              <a:t/>
            </a:r>
            <a:br>
              <a:rPr lang="en-IN" b="1" dirty="0" smtClean="0"/>
            </a:br>
            <a:r>
              <a:rPr lang="en-IN" b="1" dirty="0" smtClean="0">
                <a:solidFill>
                  <a:srgbClr val="FF0000"/>
                </a:solidFill>
              </a:rPr>
              <a:t>2 Magistrates </a:t>
            </a:r>
            <a:r>
              <a:rPr lang="en-IN" b="1" dirty="0" smtClean="0"/>
              <a:t>-</a:t>
            </a:r>
            <a:r>
              <a:rPr lang="en-IN" dirty="0" smtClean="0"/>
              <a:t> it is a </a:t>
            </a:r>
            <a:r>
              <a:rPr lang="en-IN" b="1" dirty="0" smtClean="0">
                <a:solidFill>
                  <a:srgbClr val="FF0000"/>
                </a:solidFill>
              </a:rPr>
              <a:t>part of case diary and a part of court record</a:t>
            </a:r>
            <a:r>
              <a:rPr lang="en-IN" dirty="0" smtClean="0">
                <a:solidFill>
                  <a:srgbClr val="FF0000"/>
                </a:solidFill>
              </a:rPr>
              <a:t> </a:t>
            </a:r>
            <a:r>
              <a:rPr lang="en-IN" dirty="0" smtClean="0"/>
              <a:t>once </a:t>
            </a:r>
            <a:r>
              <a:rPr lang="en-IN" b="1" dirty="0" smtClean="0">
                <a:solidFill>
                  <a:srgbClr val="FF0000"/>
                </a:solidFill>
              </a:rPr>
              <a:t>charge sheet is filed </a:t>
            </a:r>
            <a:r>
              <a:rPr lang="en-IN" dirty="0" smtClean="0"/>
              <a:t/>
            </a:r>
            <a:br>
              <a:rPr lang="en-IN" dirty="0" smtClean="0"/>
            </a:br>
            <a:r>
              <a:rPr lang="en-IN" b="1" dirty="0" smtClean="0">
                <a:solidFill>
                  <a:srgbClr val="FF0000"/>
                </a:solidFill>
              </a:rPr>
              <a:t>1 Magistrate - keeps the memo occasionally</a:t>
            </a:r>
            <a:r>
              <a:rPr lang="en-IN" dirty="0" smtClean="0">
                <a:solidFill>
                  <a:srgbClr val="FF0000"/>
                </a:solidFill>
              </a:rPr>
              <a:t> </a:t>
            </a:r>
            <a:r>
              <a:rPr lang="en-IN" dirty="0" smtClean="0"/>
              <a:t>with himself/herself when s/he doubts the story of the police. </a:t>
            </a:r>
          </a:p>
        </p:txBody>
      </p:sp>
    </p:spTree>
    <p:extLst>
      <p:ext uri="{BB962C8B-B14F-4D97-AF65-F5344CB8AC3E}">
        <p14:creationId xmlns:p14="http://schemas.microsoft.com/office/powerpoint/2010/main" val="3481311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591670"/>
            <a:ext cx="10703859" cy="5078313"/>
          </a:xfrm>
          <a:prstGeom prst="rect">
            <a:avLst/>
          </a:prstGeom>
        </p:spPr>
        <p:txBody>
          <a:bodyPr wrap="square">
            <a:spAutoFit/>
          </a:bodyPr>
          <a:lstStyle/>
          <a:p>
            <a:pPr lvl="0" algn="just">
              <a:lnSpc>
                <a:spcPct val="200000"/>
              </a:lnSpc>
            </a:pPr>
            <a:endParaRPr lang="en-IN" dirty="0" smtClean="0"/>
          </a:p>
          <a:p>
            <a:pPr lvl="0" algn="just">
              <a:lnSpc>
                <a:spcPct val="200000"/>
              </a:lnSpc>
            </a:pPr>
            <a:r>
              <a:rPr lang="en-IN" dirty="0" smtClean="0"/>
              <a:t>We asked </a:t>
            </a:r>
            <a:r>
              <a:rPr lang="en-IN" b="1" dirty="0" smtClean="0">
                <a:solidFill>
                  <a:srgbClr val="FF0000"/>
                </a:solidFill>
              </a:rPr>
              <a:t>5 magistrates</a:t>
            </a:r>
            <a:r>
              <a:rPr lang="en-IN" dirty="0" smtClean="0">
                <a:solidFill>
                  <a:srgbClr val="FF0000"/>
                </a:solidFill>
              </a:rPr>
              <a:t> </a:t>
            </a:r>
            <a:r>
              <a:rPr lang="en-IN" dirty="0" smtClean="0"/>
              <a:t>from </a:t>
            </a:r>
            <a:r>
              <a:rPr lang="en-IN" b="1" dirty="0" smtClean="0">
                <a:solidFill>
                  <a:srgbClr val="FF0000"/>
                </a:solidFill>
              </a:rPr>
              <a:t>West Bengal</a:t>
            </a:r>
            <a:r>
              <a:rPr lang="en-IN" dirty="0" smtClean="0">
                <a:solidFill>
                  <a:srgbClr val="FF0000"/>
                </a:solidFill>
              </a:rPr>
              <a:t> </a:t>
            </a:r>
            <a:r>
              <a:rPr lang="en-IN" dirty="0" smtClean="0"/>
              <a:t>if they </a:t>
            </a:r>
            <a:r>
              <a:rPr lang="en-IN" b="1" dirty="0" smtClean="0">
                <a:solidFill>
                  <a:srgbClr val="FF0000"/>
                </a:solidFill>
              </a:rPr>
              <a:t>verify/crosscheck</a:t>
            </a:r>
            <a:r>
              <a:rPr lang="en-IN" dirty="0" smtClean="0"/>
              <a:t> with the accused what is written on the arrest memo. </a:t>
            </a:r>
            <a:r>
              <a:rPr lang="en-IN" b="1" dirty="0" smtClean="0">
                <a:solidFill>
                  <a:srgbClr val="FF0000"/>
                </a:solidFill>
              </a:rPr>
              <a:t>4 magistrates </a:t>
            </a:r>
            <a:r>
              <a:rPr lang="en-IN" dirty="0" smtClean="0"/>
              <a:t>said they </a:t>
            </a:r>
            <a:r>
              <a:rPr lang="en-IN" b="1" dirty="0" smtClean="0">
                <a:solidFill>
                  <a:srgbClr val="FF0000"/>
                </a:solidFill>
              </a:rPr>
              <a:t>do occasionally</a:t>
            </a:r>
            <a:r>
              <a:rPr lang="en-IN" dirty="0" smtClean="0">
                <a:solidFill>
                  <a:srgbClr val="FF0000"/>
                </a:solidFill>
              </a:rPr>
              <a:t> </a:t>
            </a:r>
            <a:r>
              <a:rPr lang="en-IN" dirty="0" smtClean="0"/>
              <a:t>while </a:t>
            </a:r>
            <a:r>
              <a:rPr lang="en-IN" b="1" dirty="0" smtClean="0">
                <a:solidFill>
                  <a:srgbClr val="FFFF00"/>
                </a:solidFill>
              </a:rPr>
              <a:t>1</a:t>
            </a:r>
            <a:r>
              <a:rPr lang="en-IN" dirty="0" smtClean="0"/>
              <a:t> of them answered in the </a:t>
            </a:r>
            <a:r>
              <a:rPr lang="en-IN" b="1" dirty="0" smtClean="0">
                <a:solidFill>
                  <a:srgbClr val="FF0000"/>
                </a:solidFill>
              </a:rPr>
              <a:t>negative.</a:t>
            </a:r>
            <a:r>
              <a:rPr lang="en-IN" dirty="0" smtClean="0">
                <a:solidFill>
                  <a:srgbClr val="FF0000"/>
                </a:solidFill>
              </a:rPr>
              <a:t> </a:t>
            </a:r>
          </a:p>
          <a:p>
            <a:pPr lvl="0" algn="just">
              <a:lnSpc>
                <a:spcPct val="200000"/>
              </a:lnSpc>
            </a:pPr>
            <a:endParaRPr lang="en-IN" dirty="0" smtClean="0">
              <a:solidFill>
                <a:srgbClr val="FF0000"/>
              </a:solidFill>
            </a:endParaRPr>
          </a:p>
          <a:p>
            <a:pPr algn="just">
              <a:lnSpc>
                <a:spcPct val="200000"/>
              </a:lnSpc>
            </a:pPr>
            <a:r>
              <a:rPr lang="en-IN" dirty="0" smtClean="0"/>
              <a:t>When the </a:t>
            </a:r>
            <a:r>
              <a:rPr lang="en-IN" b="1" dirty="0" smtClean="0">
                <a:solidFill>
                  <a:srgbClr val="FF0000"/>
                </a:solidFill>
              </a:rPr>
              <a:t>7 Magistrates</a:t>
            </a:r>
            <a:r>
              <a:rPr lang="en-IN" dirty="0" smtClean="0">
                <a:solidFill>
                  <a:srgbClr val="FF0000"/>
                </a:solidFill>
              </a:rPr>
              <a:t> </a:t>
            </a:r>
            <a:r>
              <a:rPr lang="en-IN" dirty="0" smtClean="0"/>
              <a:t>interviewed in </a:t>
            </a:r>
            <a:r>
              <a:rPr lang="en-IN" b="1" dirty="0" smtClean="0">
                <a:solidFill>
                  <a:srgbClr val="FF0000"/>
                </a:solidFill>
              </a:rPr>
              <a:t>Rajasthan</a:t>
            </a:r>
            <a:r>
              <a:rPr lang="en-IN" dirty="0" smtClean="0">
                <a:solidFill>
                  <a:srgbClr val="FF0000"/>
                </a:solidFill>
              </a:rPr>
              <a:t> </a:t>
            </a:r>
            <a:r>
              <a:rPr lang="en-IN" dirty="0" smtClean="0"/>
              <a:t>were asked if they want to recommend anything regarding the provision on arrest memo or if they find that any safeguard is missing,</a:t>
            </a:r>
            <a:br>
              <a:rPr lang="en-IN" dirty="0" smtClean="0"/>
            </a:br>
            <a:r>
              <a:rPr lang="en-IN" b="1" dirty="0" smtClean="0">
                <a:solidFill>
                  <a:srgbClr val="FF0000"/>
                </a:solidFill>
              </a:rPr>
              <a:t>4</a:t>
            </a:r>
            <a:r>
              <a:rPr lang="en-IN" dirty="0" smtClean="0">
                <a:solidFill>
                  <a:srgbClr val="FF0000"/>
                </a:solidFill>
              </a:rPr>
              <a:t> said </a:t>
            </a:r>
            <a:r>
              <a:rPr lang="en-IN" dirty="0" smtClean="0"/>
              <a:t>that the checklist provided in </a:t>
            </a:r>
            <a:r>
              <a:rPr lang="en-US" b="1" i="1" dirty="0" err="1" smtClean="0">
                <a:solidFill>
                  <a:srgbClr val="FF0000"/>
                </a:solidFill>
              </a:rPr>
              <a:t>Arnesh</a:t>
            </a:r>
            <a:r>
              <a:rPr lang="en-US" b="1" i="1" dirty="0" smtClean="0">
                <a:solidFill>
                  <a:srgbClr val="FF0000"/>
                </a:solidFill>
              </a:rPr>
              <a:t> Kumar Vs State of Bihar </a:t>
            </a:r>
            <a:r>
              <a:rPr lang="en-IN" b="1" i="1" dirty="0" smtClean="0">
                <a:solidFill>
                  <a:srgbClr val="FF0000"/>
                </a:solidFill>
              </a:rPr>
              <a:t>III(2014)CCR144(SC) </a:t>
            </a:r>
            <a:r>
              <a:rPr lang="en-IN" dirty="0" smtClean="0"/>
              <a:t>must be referred to.</a:t>
            </a:r>
            <a:br>
              <a:rPr lang="en-IN" dirty="0" smtClean="0"/>
            </a:br>
            <a:r>
              <a:rPr lang="en-IN" b="1" dirty="0" smtClean="0">
                <a:solidFill>
                  <a:srgbClr val="FF0000"/>
                </a:solidFill>
              </a:rPr>
              <a:t>2</a:t>
            </a:r>
            <a:r>
              <a:rPr lang="en-IN" dirty="0" smtClean="0">
                <a:solidFill>
                  <a:srgbClr val="FF0000"/>
                </a:solidFill>
              </a:rPr>
              <a:t> </a:t>
            </a:r>
            <a:r>
              <a:rPr lang="en-IN" dirty="0" smtClean="0"/>
              <a:t>said that the judgment has created a lot of confusion. It entrusts the magistrate with the responsibility of deciding the reasonability of arrest at the time of first production. The judgment is silent on remand to judicial custody.</a:t>
            </a:r>
            <a:endParaRPr lang="en-US" dirty="0"/>
          </a:p>
        </p:txBody>
      </p:sp>
    </p:spTree>
    <p:extLst>
      <p:ext uri="{BB962C8B-B14F-4D97-AF65-F5344CB8AC3E}">
        <p14:creationId xmlns:p14="http://schemas.microsoft.com/office/powerpoint/2010/main" val="2361059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977" y="564776"/>
            <a:ext cx="10139082" cy="5416868"/>
          </a:xfrm>
          <a:prstGeom prst="rect">
            <a:avLst/>
          </a:prstGeom>
        </p:spPr>
        <p:txBody>
          <a:bodyPr wrap="square">
            <a:spAutoFit/>
          </a:bodyPr>
          <a:lstStyle/>
          <a:p>
            <a:r>
              <a:rPr lang="en-IN" sz="3600" u="sng" dirty="0" smtClean="0"/>
              <a:t>Narration of </a:t>
            </a:r>
            <a:r>
              <a:rPr lang="en-IN" sz="3600" b="1" u="sng" dirty="0" smtClean="0">
                <a:solidFill>
                  <a:srgbClr val="FF0000"/>
                </a:solidFill>
              </a:rPr>
              <a:t>incidents</a:t>
            </a:r>
            <a:r>
              <a:rPr lang="en-IN" sz="3600" u="sng" dirty="0" smtClean="0"/>
              <a:t> by judicial officers</a:t>
            </a:r>
          </a:p>
          <a:p>
            <a:endParaRPr lang="en-IN" sz="3600" u="sng" dirty="0" smtClean="0"/>
          </a:p>
          <a:p>
            <a:pPr marL="457200" indent="-457200">
              <a:buAutoNum type="arabicPeriod"/>
            </a:pPr>
            <a:r>
              <a:rPr lang="en-IN" dirty="0" smtClean="0"/>
              <a:t>When injuries are not listed.                             </a:t>
            </a:r>
          </a:p>
          <a:p>
            <a:pPr marL="457200" indent="-457200">
              <a:buAutoNum type="arabicPeriod"/>
            </a:pPr>
            <a:r>
              <a:rPr lang="en-IN" dirty="0" smtClean="0"/>
              <a:t> Torture</a:t>
            </a:r>
          </a:p>
          <a:p>
            <a:pPr marL="457200" indent="-457200"/>
            <a:endParaRPr lang="en-IN" dirty="0" smtClean="0"/>
          </a:p>
          <a:p>
            <a:r>
              <a:rPr lang="en-IN" sz="1600" i="1" dirty="0" smtClean="0">
                <a:solidFill>
                  <a:srgbClr val="FF0000"/>
                </a:solidFill>
              </a:rPr>
              <a:t>D.K </a:t>
            </a:r>
            <a:r>
              <a:rPr lang="en-IN" sz="1600" i="1" dirty="0" err="1" smtClean="0">
                <a:solidFill>
                  <a:srgbClr val="FF0000"/>
                </a:solidFill>
              </a:rPr>
              <a:t>Basu</a:t>
            </a:r>
            <a:r>
              <a:rPr lang="en-IN" sz="1600" i="1" dirty="0" smtClean="0">
                <a:solidFill>
                  <a:srgbClr val="FF0000"/>
                </a:solidFill>
              </a:rPr>
              <a:t> Vs State of West Bengal :  </a:t>
            </a:r>
            <a:r>
              <a:rPr lang="en-US" sz="1600" i="1" dirty="0" smtClean="0"/>
              <a:t>The arrestee should, where he so requests, be also examined at the time of his arrest and major and minor injuries, if any present on his/her body, must be recorded at that time. The "Inspection Memo" must be signed both by the arrestee and the police officer effecting the arrest and its copy provided to the arrestee.</a:t>
            </a:r>
            <a:endParaRPr lang="en-US" sz="1600" dirty="0" smtClean="0"/>
          </a:p>
          <a:p>
            <a:r>
              <a:rPr lang="en-US" sz="1600" i="1" dirty="0" smtClean="0"/>
              <a:t>(8) The arrestee should be subjected to medical examination by a trained doctor every 48 hours during his detention in custody by a doctor on the panel of approved doctors appointed by Director, Health Services of the concerned State or Union Territory. Director, Health Services should prepare such a penal for all </a:t>
            </a:r>
            <a:r>
              <a:rPr lang="en-US" sz="1600" i="1" dirty="0" err="1" smtClean="0"/>
              <a:t>Tehsils</a:t>
            </a:r>
            <a:r>
              <a:rPr lang="en-US" sz="1600" i="1" dirty="0" smtClean="0"/>
              <a:t> and Districts as well. </a:t>
            </a:r>
            <a:endParaRPr lang="en-US" sz="1600" i="1" dirty="0" smtClean="0">
              <a:solidFill>
                <a:srgbClr val="FF0000"/>
              </a:solidFill>
            </a:endParaRPr>
          </a:p>
          <a:p>
            <a:endParaRPr lang="en-IN" sz="1600" dirty="0" smtClean="0">
              <a:solidFill>
                <a:srgbClr val="FF0000"/>
              </a:solidFill>
            </a:endParaRPr>
          </a:p>
          <a:p>
            <a:r>
              <a:rPr lang="en-IN" sz="1200" b="1" dirty="0" smtClean="0"/>
              <a:t>Section 54, </a:t>
            </a:r>
            <a:r>
              <a:rPr lang="en-IN" sz="1200" b="1" dirty="0" err="1" smtClean="0"/>
              <a:t>CrPC</a:t>
            </a:r>
            <a:r>
              <a:rPr lang="en-IN" sz="1200" b="1" dirty="0" smtClean="0"/>
              <a:t> - Examination of arrested person by medical practitioner at the request of the arrested person</a:t>
            </a:r>
          </a:p>
          <a:p>
            <a:pPr marL="457200" indent="-457200"/>
            <a:r>
              <a:rPr lang="en-IN" sz="1200" dirty="0" smtClean="0"/>
              <a:t>          1) When any person is arrested, he shall be examined by a medical officer in the service of Central or State Governments and in case the medical officer is not available by a registered medical officer is not available by a registered medical practitioner soon after the arrest is made:</a:t>
            </a:r>
          </a:p>
          <a:p>
            <a:pPr marL="457200" indent="-457200"/>
            <a:r>
              <a:rPr lang="en-IN" sz="1200" dirty="0" smtClean="0"/>
              <a:t>           Provided that where the arrested person is a female, the examination of the body shall be made only by or under the supervision of a female medical officer, and in case a female medical officer is not available, by a female registered medical </a:t>
            </a:r>
            <a:r>
              <a:rPr lang="en-IN" sz="1200" dirty="0" err="1" smtClean="0"/>
              <a:t>pratictioner</a:t>
            </a:r>
            <a:r>
              <a:rPr lang="en-IN" sz="1200" dirty="0" smtClean="0"/>
              <a:t>.</a:t>
            </a:r>
          </a:p>
          <a:p>
            <a:pPr marL="457200" indent="-457200"/>
            <a:r>
              <a:rPr lang="en-IN" sz="1200" dirty="0" smtClean="0"/>
              <a:t>           2) The medical officer or a registered medical practitioner so examining the arrested person shall prepare the record of such examination, mentioning therein any injuries or marks of violence upon the person arrested, and the  approximate  time when such injuries or marks may have been inflicted.</a:t>
            </a:r>
          </a:p>
          <a:p>
            <a:pPr marL="457200" indent="-457200"/>
            <a:r>
              <a:rPr lang="en-IN" sz="1200" b="1" dirty="0" smtClean="0"/>
              <a:t>Section 55 A, </a:t>
            </a:r>
            <a:r>
              <a:rPr lang="en-IN" sz="1200" b="1" dirty="0" err="1" smtClean="0"/>
              <a:t>CrPC</a:t>
            </a:r>
            <a:r>
              <a:rPr lang="en-IN" sz="1200" b="1" dirty="0" smtClean="0"/>
              <a:t>-  </a:t>
            </a:r>
            <a:r>
              <a:rPr lang="en-US" sz="1200" b="1" dirty="0" smtClean="0"/>
              <a:t>Health and Safety of the accused.</a:t>
            </a:r>
            <a:r>
              <a:rPr lang="en-US" sz="1200" dirty="0" smtClean="0"/>
              <a:t> It shall be the duty of the person having the custody of an accused to take reasonable care of the health and safety of the accused.”.</a:t>
            </a:r>
            <a:endParaRPr lang="en-IN" sz="1200" b="1" dirty="0" smtClean="0"/>
          </a:p>
        </p:txBody>
      </p:sp>
    </p:spTree>
    <p:extLst>
      <p:ext uri="{BB962C8B-B14F-4D97-AF65-F5344CB8AC3E}">
        <p14:creationId xmlns:p14="http://schemas.microsoft.com/office/powerpoint/2010/main" val="377561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Ascertaining about a </a:t>
            </a:r>
            <a:r>
              <a:rPr lang="en-US" dirty="0" err="1" smtClean="0"/>
              <a:t>Juvenille</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COURT ON ITS OWN MOTION VS DEPT. OF WOMEN AND CHILD DEVELOPMENT &amp; ORS. (WP(C) No. 8889 OF 2011 )- Delhi HC</a:t>
            </a:r>
          </a:p>
          <a:p>
            <a:r>
              <a:rPr lang="en-US" dirty="0" smtClean="0"/>
              <a:t>As and when a young person is apprehended/arrested and he is produced before the Magistrate, it will be the duty of the Magistrate also to order ascertainment of age of such a person. The Magistrate shall, in all such cases, undertake this exercise wherefrom the young person from his/her looks appears to be below 18 years of age and also in all those cases where in the arrest memo age is stated to be 18-21 years. A preliminary enquiry in this behalf shall be undertaken of all these young persons whose age is stated to be up to 21 years on the lines of judgment of the Supreme Court in </a:t>
            </a:r>
            <a:r>
              <a:rPr lang="en-US" dirty="0" err="1" smtClean="0"/>
              <a:t>Gopinath</a:t>
            </a:r>
            <a:r>
              <a:rPr lang="en-US" dirty="0" smtClean="0"/>
              <a:t> v. State of West Bengal AIR 1984 SC 237. </a:t>
            </a:r>
          </a:p>
          <a:p>
            <a:pPr algn="just"/>
            <a:r>
              <a:rPr lang="en-US" dirty="0" smtClean="0"/>
              <a:t>Whenever a case is brought before the Magistrate and the accused appears to be aged 21 years or below, before proceeding with the trial or under taking an inquiry, an inquiry must be made about the age of the accused on the date of occurrence…If necessary, the Magistrate may refer the accused to the medical-Board or the Civil Surgeon, as the case may be, for obtaining credit worthy evidence about age. The magistrate may as well call upon accused also to lead evidence about his age. Thereafter, the learned Magistrate may proceed in accordance with law. (</a:t>
            </a:r>
            <a:r>
              <a:rPr lang="en-US" dirty="0" err="1" smtClean="0"/>
              <a:t>Gopinath</a:t>
            </a:r>
            <a:r>
              <a:rPr lang="en-US" dirty="0" smtClean="0"/>
              <a:t> v. State of West Bengal AIR 1984 SC 237)</a:t>
            </a:r>
          </a:p>
          <a:p>
            <a:endParaRPr lang="en-US" dirty="0"/>
          </a:p>
        </p:txBody>
      </p:sp>
    </p:spTree>
    <p:extLst>
      <p:ext uri="{BB962C8B-B14F-4D97-AF65-F5344CB8AC3E}">
        <p14:creationId xmlns:p14="http://schemas.microsoft.com/office/powerpoint/2010/main" val="2243776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Court held that while dealing with questions of determination of the age of the accused for the purpose of finding out whether he is a juvenile or not, hyper-technical approach should not be adopted while appreciating the evidence adduced on behalf of the accused in support of the plea that he was a juvenile and if two views may be possible on the said evidence, the court should lean in favor of holding the accused to be a juvenile in borderline cases.</a:t>
            </a:r>
            <a:endParaRPr lang="en-IN" dirty="0"/>
          </a:p>
        </p:txBody>
      </p:sp>
      <p:sp>
        <p:nvSpPr>
          <p:cNvPr id="4" name="Title 1"/>
          <p:cNvSpPr>
            <a:spLocks noGrp="1"/>
          </p:cNvSpPr>
          <p:nvPr>
            <p:ph type="title"/>
          </p:nvPr>
        </p:nvSpPr>
        <p:spPr>
          <a:solidFill>
            <a:schemeClr val="accent2">
              <a:lumMod val="40000"/>
              <a:lumOff val="60000"/>
            </a:schemeClr>
          </a:solidFill>
        </p:spPr>
        <p:txBody>
          <a:bodyPr>
            <a:normAutofit/>
          </a:bodyPr>
          <a:lstStyle/>
          <a:p>
            <a:r>
              <a:rPr lang="en-IN" sz="2100" dirty="0" smtClean="0"/>
              <a:t>Age Determination</a:t>
            </a:r>
            <a:br>
              <a:rPr lang="en-IN" sz="2100" dirty="0" smtClean="0"/>
            </a:br>
            <a:r>
              <a:rPr lang="en-IN" sz="1500" dirty="0" smtClean="0"/>
              <a:t/>
            </a:r>
            <a:br>
              <a:rPr lang="en-IN" sz="1500" dirty="0" smtClean="0"/>
            </a:br>
            <a:r>
              <a:rPr lang="en-IN" sz="1200" i="1" dirty="0" err="1"/>
              <a:t>Rajinder</a:t>
            </a:r>
            <a:r>
              <a:rPr lang="en-IN" sz="1200" i="1" dirty="0"/>
              <a:t> Chandra vs. State of </a:t>
            </a:r>
            <a:r>
              <a:rPr lang="en-IN" sz="1200" i="1" dirty="0" err="1"/>
              <a:t>Chattisgarh</a:t>
            </a:r>
            <a:r>
              <a:rPr lang="en-IN" sz="1200" i="1" dirty="0"/>
              <a:t> &amp; </a:t>
            </a:r>
            <a:r>
              <a:rPr lang="en-IN" sz="1200" i="1" dirty="0" err="1"/>
              <a:t>Anr</a:t>
            </a:r>
            <a:r>
              <a:rPr lang="en-IN" sz="1200" i="1" dirty="0"/>
              <a:t> (2002) 2 SCC 287</a:t>
            </a:r>
          </a:p>
        </p:txBody>
      </p:sp>
    </p:spTree>
    <p:extLst>
      <p:ext uri="{BB962C8B-B14F-4D97-AF65-F5344CB8AC3E}">
        <p14:creationId xmlns:p14="http://schemas.microsoft.com/office/powerpoint/2010/main" val="87067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normAutofit fontScale="47500" lnSpcReduction="20000"/>
          </a:bodyPr>
          <a:lstStyle/>
          <a:p>
            <a:pPr>
              <a:lnSpc>
                <a:spcPct val="107000"/>
              </a:lnSpc>
              <a:spcAft>
                <a:spcPts val="800"/>
              </a:spcAft>
              <a:buNone/>
            </a:pP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300"/>
              </a:spcAft>
            </a:pPr>
            <a:r>
              <a:rPr lang="en-IN" b="1"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Accountability and punishment for harm caused: </a:t>
            </a:r>
            <a:r>
              <a:rPr lang="en-IN"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Can action be taken against a custodian/police officer for injuries or torture caused in custody?</a:t>
            </a: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300"/>
              </a:spcAft>
            </a:pPr>
            <a:r>
              <a:rPr lang="en-IN" b="1"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Sections 330 and 331 </a:t>
            </a:r>
            <a:r>
              <a:rPr lang="en-IN"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of the IPC in its Chapter 16, which is the longest chapter in the Code and deals with offences affecting the human body, are categorical in this regard, particularly, the two illustrations a, and b, provided under S 330. </a:t>
            </a:r>
          </a:p>
          <a:p>
            <a:pPr>
              <a:lnSpc>
                <a:spcPts val="1200"/>
              </a:lnSpc>
              <a:spcAft>
                <a:spcPts val="300"/>
              </a:spcAft>
            </a:pP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300"/>
              </a:spcAft>
            </a:pPr>
            <a:r>
              <a:rPr lang="en-IN"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S 330 says “a person who voluntarily causes hurt to extort a confession or any information which may lead to the detection of an offence or misconduct or for compelling any restoration of any property becomes punishable with imprisonment for 7 years and fine. </a:t>
            </a: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300"/>
              </a:spcAft>
              <a:buNone/>
            </a:pP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300"/>
              </a:spcAft>
            </a:pPr>
            <a:r>
              <a:rPr lang="en-IN" b="1"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Section 340 - 348: </a:t>
            </a:r>
            <a:r>
              <a:rPr lang="en-IN"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A group of sections dealing with wrongful restraint, wrongful confinement and their aggravations.</a:t>
            </a: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ts val="1200"/>
              </a:lnSpc>
              <a:spcAft>
                <a:spcPts val="300"/>
              </a:spcAft>
            </a:pPr>
            <a:r>
              <a:rPr lang="en-IN" dirty="0" smtClean="0">
                <a:solidFill>
                  <a:srgbClr val="000000"/>
                </a:solidFill>
                <a:latin typeface="Bookman Old Style" panose="02050604050505020204" pitchFamily="18" charset="0"/>
                <a:ea typeface="Calibri" panose="020F0502020204030204" pitchFamily="34" charset="0"/>
                <a:cs typeface="Arial" panose="020B0604020202020204" pitchFamily="34" charset="0"/>
              </a:rPr>
              <a:t>Sections 340 to 348 deal with offences related to wrongful restraint and wrongful confinement and their aggravations. Particularly S 348 provides for punishment to a person who wrongfully confines any person for confession. It also includes punishment for any extortion committed to extract information leading to the detection of offence or misconduct. It also punishes any extortion committed to extract information leading to the detection of offence or misconduct. </a:t>
            </a: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300"/>
              </a:spcAft>
              <a:buNone/>
            </a:pPr>
            <a:endParaRPr lang="en-IN"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en-US" dirty="0"/>
          </a:p>
        </p:txBody>
      </p:sp>
    </p:spTree>
    <p:extLst>
      <p:ext uri="{BB962C8B-B14F-4D97-AF65-F5344CB8AC3E}">
        <p14:creationId xmlns:p14="http://schemas.microsoft.com/office/powerpoint/2010/main" val="4106467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RPA Responses</a:t>
            </a:r>
            <a:endParaRPr lang="en-IN" dirty="0"/>
          </a:p>
        </p:txBody>
      </p:sp>
    </p:spTree>
    <p:extLst>
      <p:ext uri="{BB962C8B-B14F-4D97-AF65-F5344CB8AC3E}">
        <p14:creationId xmlns:p14="http://schemas.microsoft.com/office/powerpoint/2010/main" val="293167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9631" y="3105668"/>
            <a:ext cx="6928023" cy="584775"/>
          </a:xfrm>
          <a:prstGeom prst="rect">
            <a:avLst/>
          </a:prstGeom>
          <a:solidFill>
            <a:schemeClr val="accent2">
              <a:lumMod val="60000"/>
              <a:lumOff val="40000"/>
            </a:schemeClr>
          </a:solidFill>
        </p:spPr>
        <p:txBody>
          <a:bodyPr wrap="square" rtlCol="0">
            <a:spAutoFit/>
          </a:bodyPr>
          <a:lstStyle/>
          <a:p>
            <a:pPr algn="ctr" defTabSz="457189"/>
            <a:r>
              <a:rPr lang="en-IN" sz="3200" b="1" dirty="0" err="1">
                <a:solidFill>
                  <a:prstClr val="black"/>
                </a:solidFill>
              </a:rPr>
              <a:t>Arnesh</a:t>
            </a:r>
            <a:r>
              <a:rPr lang="en-IN" sz="3200" b="1" dirty="0">
                <a:solidFill>
                  <a:prstClr val="black"/>
                </a:solidFill>
              </a:rPr>
              <a:t> Kumar </a:t>
            </a:r>
            <a:r>
              <a:rPr lang="en-IN" sz="3200" b="1" dirty="0" err="1">
                <a:solidFill>
                  <a:prstClr val="black"/>
                </a:solidFill>
              </a:rPr>
              <a:t>vs</a:t>
            </a:r>
            <a:r>
              <a:rPr lang="en-IN" sz="3200" b="1" dirty="0">
                <a:solidFill>
                  <a:prstClr val="black"/>
                </a:solidFill>
              </a:rPr>
              <a:t> State Of Bihar &amp; </a:t>
            </a:r>
            <a:r>
              <a:rPr lang="en-IN" sz="3200" b="1" dirty="0" err="1">
                <a:solidFill>
                  <a:prstClr val="black"/>
                </a:solidFill>
              </a:rPr>
              <a:t>Anr</a:t>
            </a:r>
            <a:r>
              <a:rPr lang="en-IN" sz="3200" b="1" dirty="0">
                <a:solidFill>
                  <a:prstClr val="black"/>
                </a:solidFill>
              </a:rPr>
              <a:t> </a:t>
            </a:r>
            <a:endParaRPr lang="en-IN" sz="3200" dirty="0">
              <a:solidFill>
                <a:prstClr val="black"/>
              </a:solidFill>
            </a:endParaRPr>
          </a:p>
        </p:txBody>
      </p:sp>
    </p:spTree>
    <p:extLst>
      <p:ext uri="{BB962C8B-B14F-4D97-AF65-F5344CB8AC3E}">
        <p14:creationId xmlns:p14="http://schemas.microsoft.com/office/powerpoint/2010/main" val="4245693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1"/>
                </a:solidFill>
              </a:rPr>
              <a:t/>
            </a:r>
            <a:br>
              <a:rPr lang="en-US" sz="1800" dirty="0">
                <a:solidFill>
                  <a:schemeClr val="accent1"/>
                </a:solidFill>
              </a:rPr>
            </a:br>
            <a:r>
              <a:rPr lang="en-US" sz="1800" dirty="0">
                <a:solidFill>
                  <a:schemeClr val="accent1"/>
                </a:solidFill>
              </a:rPr>
              <a:t> Do you prepare an arrest memo in cases of bail-able offences?</a:t>
            </a:r>
            <a:r>
              <a:rPr lang="en-IN" sz="1800" dirty="0">
                <a:solidFill>
                  <a:schemeClr val="accent1"/>
                </a:solidFill>
              </a:rPr>
              <a:t> </a:t>
            </a:r>
          </a:p>
        </p:txBody>
      </p:sp>
      <p:graphicFrame>
        <p:nvGraphicFramePr>
          <p:cNvPr id="4" name="Content Placeholder 3"/>
          <p:cNvGraphicFramePr>
            <a:graphicFrameLocks noGrp="1"/>
          </p:cNvGraphicFramePr>
          <p:nvPr>
            <p:ph idx="1"/>
            <p:extLst/>
          </p:nvPr>
        </p:nvGraphicFramePr>
        <p:xfrm>
          <a:off x="2376200" y="1851475"/>
          <a:ext cx="6796635" cy="3163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2967793" y="2471739"/>
          <a:ext cx="5799220" cy="32703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6247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smtClean="0"/>
              <a:t>In </a:t>
            </a:r>
            <a:r>
              <a:rPr lang="en-IN" sz="1800" dirty="0"/>
              <a:t>your view, what is the purpose of an arrest memo?</a:t>
            </a:r>
            <a:br>
              <a:rPr lang="en-IN" sz="1800" dirty="0"/>
            </a:br>
            <a:endParaRPr lang="en-IN" sz="1800" dirty="0"/>
          </a:p>
        </p:txBody>
      </p:sp>
      <p:graphicFrame>
        <p:nvGraphicFramePr>
          <p:cNvPr id="4" name="Content Placeholder 3"/>
          <p:cNvGraphicFramePr>
            <a:graphicFrameLocks noGrp="1"/>
          </p:cNvGraphicFramePr>
          <p:nvPr>
            <p:ph idx="1"/>
            <p:extLst/>
          </p:nvPr>
        </p:nvGraphicFramePr>
        <p:xfrm>
          <a:off x="2215050" y="2323439"/>
          <a:ext cx="7284551" cy="400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8893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156" y="1270940"/>
            <a:ext cx="9064979" cy="1303867"/>
          </a:xfrm>
        </p:spPr>
        <p:txBody>
          <a:bodyPr>
            <a:noAutofit/>
          </a:bodyPr>
          <a:lstStyle/>
          <a:p>
            <a:r>
              <a:rPr lang="en-US" sz="2400" dirty="0">
                <a:solidFill>
                  <a:schemeClr val="accent1"/>
                </a:solidFill>
              </a:rPr>
              <a:t>Which of the following are commonly included in an arrest memo: </a:t>
            </a:r>
            <a:r>
              <a:rPr lang="en-IN" sz="2400" dirty="0">
                <a:solidFill>
                  <a:schemeClr val="accent1"/>
                </a:solidFill>
              </a:rPr>
              <a:t/>
            </a:r>
            <a:br>
              <a:rPr lang="en-IN" sz="2400" dirty="0">
                <a:solidFill>
                  <a:schemeClr val="accent1"/>
                </a:solidFill>
              </a:rPr>
            </a:br>
            <a:r>
              <a:rPr lang="en-US" sz="2400" dirty="0">
                <a:solidFill>
                  <a:schemeClr val="accent1"/>
                </a:solidFill>
              </a:rPr>
              <a:t>1.  Signature of the accused, 	2.  Signature of Witness, </a:t>
            </a:r>
            <a:r>
              <a:rPr lang="en-IN" sz="2400" dirty="0">
                <a:solidFill>
                  <a:schemeClr val="accent1"/>
                </a:solidFill>
              </a:rPr>
              <a:t/>
            </a:r>
            <a:br>
              <a:rPr lang="en-IN" sz="2400" dirty="0">
                <a:solidFill>
                  <a:schemeClr val="accent1"/>
                </a:solidFill>
              </a:rPr>
            </a:br>
            <a:r>
              <a:rPr lang="en-US" sz="2400" dirty="0">
                <a:solidFill>
                  <a:schemeClr val="accent1"/>
                </a:solidFill>
              </a:rPr>
              <a:t>3.  Time, place and date of arrest, 	4.  Signature of arresting officer</a:t>
            </a:r>
            <a:br>
              <a:rPr lang="en-US" sz="2400" dirty="0">
                <a:solidFill>
                  <a:schemeClr val="accent1"/>
                </a:solidFill>
              </a:rPr>
            </a:br>
            <a:r>
              <a:rPr lang="en-IN" sz="2400" dirty="0">
                <a:solidFill>
                  <a:schemeClr val="accent1"/>
                </a:solidFill>
              </a:rPr>
              <a:t/>
            </a:r>
            <a:br>
              <a:rPr lang="en-IN" sz="2400" dirty="0">
                <a:solidFill>
                  <a:schemeClr val="accent1"/>
                </a:solidFill>
              </a:rPr>
            </a:br>
            <a:endParaRPr lang="en-IN" sz="2400" dirty="0">
              <a:solidFill>
                <a:schemeClr val="accent1"/>
              </a:solidFill>
            </a:endParaRPr>
          </a:p>
        </p:txBody>
      </p:sp>
      <p:graphicFrame>
        <p:nvGraphicFramePr>
          <p:cNvPr id="4" name="Content Placeholder 3"/>
          <p:cNvGraphicFramePr>
            <a:graphicFrameLocks noGrp="1"/>
          </p:cNvGraphicFramePr>
          <p:nvPr>
            <p:ph idx="1"/>
            <p:extLst/>
          </p:nvPr>
        </p:nvGraphicFramePr>
        <p:xfrm>
          <a:off x="1817915" y="2583765"/>
          <a:ext cx="8072132" cy="33434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2979823" y="2328862"/>
          <a:ext cx="6472989" cy="32447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8775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b="1" dirty="0">
                <a:solidFill>
                  <a:schemeClr val="accent1"/>
                </a:solidFill>
              </a:rPr>
              <a:t>Who can sign the arrest memo as a witness</a:t>
            </a:r>
            <a:r>
              <a:rPr lang="en-US" sz="1800" dirty="0">
                <a:solidFill>
                  <a:schemeClr val="accent1"/>
                </a:solidFill>
              </a:rPr>
              <a:t>: </a:t>
            </a:r>
            <a:br>
              <a:rPr lang="en-US" sz="1800" dirty="0">
                <a:solidFill>
                  <a:schemeClr val="accent1"/>
                </a:solidFill>
              </a:rPr>
            </a:br>
            <a:r>
              <a:rPr lang="en-US" sz="1800" dirty="0">
                <a:solidFill>
                  <a:schemeClr val="accent1"/>
                </a:solidFill>
              </a:rPr>
              <a:t>1) Family member of suspect,  </a:t>
            </a:r>
            <a:r>
              <a:rPr lang="en-US" sz="1800" dirty="0" smtClean="0">
                <a:solidFill>
                  <a:schemeClr val="accent1"/>
                </a:solidFill>
              </a:rPr>
              <a:t>                             2</a:t>
            </a:r>
            <a:r>
              <a:rPr lang="en-US" sz="1800" dirty="0">
                <a:solidFill>
                  <a:schemeClr val="accent1"/>
                </a:solidFill>
              </a:rPr>
              <a:t>) Friend of suspect, </a:t>
            </a:r>
            <a:br>
              <a:rPr lang="en-US" sz="1800" dirty="0">
                <a:solidFill>
                  <a:schemeClr val="accent1"/>
                </a:solidFill>
              </a:rPr>
            </a:br>
            <a:r>
              <a:rPr lang="en-US" sz="1800" dirty="0" smtClean="0">
                <a:solidFill>
                  <a:schemeClr val="accent1"/>
                </a:solidFill>
              </a:rPr>
              <a:t>3) </a:t>
            </a:r>
            <a:r>
              <a:rPr lang="en-US" sz="1800" dirty="0">
                <a:solidFill>
                  <a:schemeClr val="accent1"/>
                </a:solidFill>
              </a:rPr>
              <a:t>Person from locality where arrest is </a:t>
            </a:r>
            <a:r>
              <a:rPr lang="en-US" sz="1800" dirty="0" smtClean="0">
                <a:solidFill>
                  <a:schemeClr val="accent1"/>
                </a:solidFill>
              </a:rPr>
              <a:t>made,         4) </a:t>
            </a:r>
            <a:r>
              <a:rPr lang="en-US" sz="1800" dirty="0">
                <a:solidFill>
                  <a:schemeClr val="accent1"/>
                </a:solidFill>
              </a:rPr>
              <a:t>Police Officer, </a:t>
            </a:r>
            <a:r>
              <a:rPr lang="en-US" sz="1800" dirty="0" smtClean="0">
                <a:solidFill>
                  <a:schemeClr val="accent1"/>
                </a:solidFill>
              </a:rPr>
              <a:t/>
            </a:r>
            <a:br>
              <a:rPr lang="en-US" sz="1800" dirty="0" smtClean="0">
                <a:solidFill>
                  <a:schemeClr val="accent1"/>
                </a:solidFill>
              </a:rPr>
            </a:br>
            <a:r>
              <a:rPr lang="en-US" sz="1800" dirty="0" smtClean="0">
                <a:solidFill>
                  <a:schemeClr val="accent1"/>
                </a:solidFill>
              </a:rPr>
              <a:t>5</a:t>
            </a:r>
            <a:r>
              <a:rPr lang="en-US" sz="1800" dirty="0">
                <a:solidFill>
                  <a:schemeClr val="accent1"/>
                </a:solidFill>
              </a:rPr>
              <a:t>) Lawyer </a:t>
            </a:r>
            <a:endParaRPr lang="en-IN" sz="18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852906"/>
              </p:ext>
            </p:extLst>
          </p:nvPr>
        </p:nvGraphicFramePr>
        <p:xfrm>
          <a:off x="1176382" y="2427152"/>
          <a:ext cx="9715500" cy="3883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671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354" y="1301750"/>
            <a:ext cx="7053543" cy="1050399"/>
          </a:xfrm>
        </p:spPr>
        <p:txBody>
          <a:bodyPr>
            <a:noAutofit/>
          </a:bodyPr>
          <a:lstStyle/>
          <a:p>
            <a:r>
              <a:rPr lang="en-US" sz="3200" dirty="0">
                <a:solidFill>
                  <a:schemeClr val="accent1"/>
                </a:solidFill>
              </a:rPr>
              <a:t>	</a:t>
            </a:r>
            <a:r>
              <a:rPr lang="en-IN" sz="3200" dirty="0">
                <a:solidFill>
                  <a:schemeClr val="accent1"/>
                </a:solidFill>
                <a:latin typeface="Cambria" panose="02040503050406030204" pitchFamily="18" charset="0"/>
                <a:ea typeface="Calibri" panose="020F0502020204030204" pitchFamily="34" charset="0"/>
                <a:cs typeface="Times New Roman" panose="02020603050405020304" pitchFamily="18" charset="0"/>
              </a:rPr>
              <a:t>What do you do when you don’t find independent witnesses?</a:t>
            </a:r>
            <a:r>
              <a:rPr lang="en-IN"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r>
            <a:br>
              <a:rPr lang="en-IN" sz="32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en-IN" sz="3200" dirty="0">
                <a:solidFill>
                  <a:schemeClr val="accent1"/>
                </a:solidFill>
              </a:rPr>
              <a:t/>
            </a:r>
            <a:br>
              <a:rPr lang="en-IN" sz="3200" dirty="0">
                <a:solidFill>
                  <a:schemeClr val="accent1"/>
                </a:solidFill>
              </a:rPr>
            </a:br>
            <a:endParaRPr lang="en-IN" sz="32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5891907"/>
              </p:ext>
            </p:extLst>
          </p:nvPr>
        </p:nvGraphicFramePr>
        <p:xfrm>
          <a:off x="1276944" y="3297004"/>
          <a:ext cx="3193456" cy="287519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81575" y="2594406"/>
            <a:ext cx="5669280" cy="2628412"/>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IN" sz="2000" dirty="0">
                <a:solidFill>
                  <a:prstClr val="black"/>
                </a:solidFill>
                <a:latin typeface="Cambria" panose="02040503050406030204" pitchFamily="18" charset="0"/>
                <a:ea typeface="Calibri" panose="020F0502020204030204" pitchFamily="34" charset="0"/>
                <a:cs typeface="Times New Roman" panose="02020603050405020304" pitchFamily="18" charset="0"/>
              </a:rPr>
              <a:t>We make police personnel like guards or other staff the witnesses in such cases</a:t>
            </a:r>
          </a:p>
          <a:p>
            <a:pPr marL="285750" indent="-285750">
              <a:lnSpc>
                <a:spcPct val="107000"/>
              </a:lnSpc>
              <a:spcAft>
                <a:spcPts val="600"/>
              </a:spcAft>
              <a:buFont typeface="Arial" panose="020B0604020202020204" pitchFamily="34" charset="0"/>
              <a:buChar char="•"/>
            </a:pPr>
            <a:r>
              <a:rPr lang="en-IN" sz="2000" dirty="0">
                <a:solidFill>
                  <a:prstClr val="black"/>
                </a:solidFill>
                <a:latin typeface="Cambria" panose="02040503050406030204" pitchFamily="18" charset="0"/>
                <a:ea typeface="Calibri" panose="020F0502020204030204" pitchFamily="34" charset="0"/>
                <a:cs typeface="Times New Roman" panose="02020603050405020304" pitchFamily="18" charset="0"/>
              </a:rPr>
              <a:t>We take the help of people who help the police </a:t>
            </a:r>
            <a:endParaRPr lang="en-IN"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IN" sz="2000" dirty="0">
                <a:solidFill>
                  <a:prstClr val="black"/>
                </a:solidFill>
                <a:latin typeface="Cambria" panose="02040503050406030204" pitchFamily="18" charset="0"/>
                <a:ea typeface="Calibri" panose="020F0502020204030204" pitchFamily="34" charset="0"/>
                <a:cs typeface="Times New Roman" panose="02020603050405020304" pitchFamily="18" charset="0"/>
              </a:rPr>
              <a:t>We try to have at least one independent witness </a:t>
            </a:r>
            <a:endParaRPr lang="en-IN"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 typeface="Arial" panose="020B0604020202020204" pitchFamily="34" charset="0"/>
              <a:buChar char="•"/>
            </a:pPr>
            <a:r>
              <a:rPr lang="en-IN" sz="2000" dirty="0">
                <a:solidFill>
                  <a:prstClr val="black"/>
                </a:solidFill>
                <a:latin typeface="Cambria" panose="02040503050406030204" pitchFamily="18" charset="0"/>
                <a:ea typeface="Calibri" panose="020F0502020204030204" pitchFamily="34" charset="0"/>
                <a:cs typeface="Times New Roman" panose="02020603050405020304" pitchFamily="18" charset="0"/>
              </a:rPr>
              <a:t>We make a note in the diary and we ask the police personnel accompanying us to become the witness </a:t>
            </a:r>
            <a:endParaRPr lang="en-IN"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729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7869" y="601615"/>
            <a:ext cx="7054851" cy="1050925"/>
          </a:xfrm>
        </p:spPr>
        <p:txBody>
          <a:bodyPr/>
          <a:lstStyle/>
          <a:p>
            <a:r>
              <a:rPr lang="en-US" sz="1500" b="1" dirty="0">
                <a:solidFill>
                  <a:schemeClr val="accent1"/>
                </a:solidFill>
              </a:rPr>
              <a:t>Please list the practical difficulties faced by the arresting officer in the drafting of the arrest memo at the scene of the offence.</a:t>
            </a:r>
            <a:endParaRPr lang="en-IN" sz="1500" b="1" dirty="0">
              <a:solidFill>
                <a:schemeClr val="accent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10704881"/>
              </p:ext>
            </p:extLst>
          </p:nvPr>
        </p:nvGraphicFramePr>
        <p:xfrm>
          <a:off x="8320651" y="4702357"/>
          <a:ext cx="3055910" cy="16271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85949" y="1456591"/>
            <a:ext cx="9163100" cy="4616648"/>
          </a:xfrm>
          <a:prstGeom prst="rect">
            <a:avLst/>
          </a:prstGeom>
          <a:noFill/>
        </p:spPr>
        <p:txBody>
          <a:bodyPr wrap="square" rtlCol="0">
            <a:spAutoFit/>
          </a:bodyPr>
          <a:lstStyle/>
          <a:p>
            <a:pPr marL="214308" indent="-214308">
              <a:buFont typeface="Arial" panose="020B0604020202020204" pitchFamily="34" charset="0"/>
              <a:buChar char="•"/>
            </a:pPr>
            <a:r>
              <a:rPr lang="en-IN" sz="1400" dirty="0">
                <a:solidFill>
                  <a:prstClr val="black"/>
                </a:solidFill>
              </a:rPr>
              <a:t>Law and order situation – 6</a:t>
            </a:r>
          </a:p>
          <a:p>
            <a:pPr marL="214308" indent="-214308">
              <a:buFont typeface="Arial" panose="020B0604020202020204" pitchFamily="34" charset="0"/>
              <a:buChar char="•"/>
            </a:pPr>
            <a:r>
              <a:rPr lang="en-IN" sz="1400" dirty="0">
                <a:solidFill>
                  <a:prstClr val="black"/>
                </a:solidFill>
              </a:rPr>
              <a:t>Shortage of guards- 1</a:t>
            </a:r>
          </a:p>
          <a:p>
            <a:pPr marL="214308" indent="-214308">
              <a:buFont typeface="Arial" panose="020B0604020202020204" pitchFamily="34" charset="0"/>
              <a:buChar char="•"/>
            </a:pPr>
            <a:r>
              <a:rPr lang="en-IN" sz="1400" dirty="0">
                <a:solidFill>
                  <a:prstClr val="black"/>
                </a:solidFill>
              </a:rPr>
              <a:t>Crowd management - 1 </a:t>
            </a:r>
          </a:p>
          <a:p>
            <a:pPr marL="214308" indent="-214308">
              <a:buFont typeface="Arial" panose="020B0604020202020204" pitchFamily="34" charset="0"/>
              <a:buChar char="•"/>
            </a:pPr>
            <a:r>
              <a:rPr lang="en-IN" sz="1400" dirty="0">
                <a:solidFill>
                  <a:prstClr val="black"/>
                </a:solidFill>
              </a:rPr>
              <a:t>Obstructions from relatives of the accused – 3</a:t>
            </a:r>
          </a:p>
          <a:p>
            <a:pPr marL="214308" indent="-214308">
              <a:buFont typeface="Arial" panose="020B0604020202020204" pitchFamily="34" charset="0"/>
              <a:buChar char="•"/>
            </a:pPr>
            <a:r>
              <a:rPr lang="en-IN" sz="1400" dirty="0">
                <a:solidFill>
                  <a:prstClr val="black"/>
                </a:solidFill>
              </a:rPr>
              <a:t>Friends of the accused may attack to prevent the arrest or help the accused to escape – 2</a:t>
            </a:r>
          </a:p>
          <a:p>
            <a:pPr marL="214308" indent="-214308">
              <a:buFont typeface="Arial" panose="020B0604020202020204" pitchFamily="34" charset="0"/>
              <a:buChar char="•"/>
            </a:pPr>
            <a:r>
              <a:rPr lang="en-IN" sz="1400" dirty="0">
                <a:solidFill>
                  <a:prstClr val="black"/>
                </a:solidFill>
              </a:rPr>
              <a:t>Difficulty in finding independent witness – 10 (</a:t>
            </a:r>
            <a:r>
              <a:rPr lang="en-IN" sz="1400" dirty="0" err="1">
                <a:solidFill>
                  <a:prstClr val="black"/>
                </a:solidFill>
              </a:rPr>
              <a:t>eg</a:t>
            </a:r>
            <a:r>
              <a:rPr lang="en-IN" sz="1400" dirty="0">
                <a:solidFill>
                  <a:prstClr val="black"/>
                </a:solidFill>
              </a:rPr>
              <a:t>. Common man hesitates to become a witness)</a:t>
            </a:r>
          </a:p>
          <a:p>
            <a:pPr marL="214308" indent="-214308">
              <a:buFont typeface="Arial" panose="020B0604020202020204" pitchFamily="34" charset="0"/>
              <a:buChar char="•"/>
            </a:pPr>
            <a:r>
              <a:rPr lang="en-IN" sz="1400" dirty="0">
                <a:solidFill>
                  <a:prstClr val="black"/>
                </a:solidFill>
              </a:rPr>
              <a:t>Witnesses refuse to sign – 1</a:t>
            </a:r>
          </a:p>
          <a:p>
            <a:pPr marL="214308" indent="-214308">
              <a:buFont typeface="Arial" panose="020B0604020202020204" pitchFamily="34" charset="0"/>
              <a:buChar char="•"/>
            </a:pPr>
            <a:r>
              <a:rPr lang="en-IN" sz="1400" dirty="0">
                <a:solidFill>
                  <a:prstClr val="black"/>
                </a:solidFill>
              </a:rPr>
              <a:t>Difficulty in informing the relatives of the arrested person – 1</a:t>
            </a:r>
          </a:p>
          <a:p>
            <a:pPr marL="214308" indent="-214308">
              <a:buFont typeface="Arial" panose="020B0604020202020204" pitchFamily="34" charset="0"/>
              <a:buChar char="•"/>
            </a:pPr>
            <a:r>
              <a:rPr lang="en-IN" sz="1400" dirty="0">
                <a:solidFill>
                  <a:prstClr val="black"/>
                </a:solidFill>
              </a:rPr>
              <a:t>Difficulty in informing about the arrest from the place of offence - 2</a:t>
            </a:r>
          </a:p>
          <a:p>
            <a:pPr marL="214308" indent="-214308">
              <a:buFont typeface="Arial" panose="020B0604020202020204" pitchFamily="34" charset="0"/>
              <a:buChar char="•"/>
            </a:pPr>
            <a:r>
              <a:rPr lang="en-IN" sz="1400" dirty="0">
                <a:solidFill>
                  <a:prstClr val="black"/>
                </a:solidFill>
              </a:rPr>
              <a:t>Problem in examining the medical condition of the person being arrested – 2</a:t>
            </a:r>
          </a:p>
          <a:p>
            <a:pPr marL="214308" indent="-214308">
              <a:buFont typeface="Arial" panose="020B0604020202020204" pitchFamily="34" charset="0"/>
              <a:buChar char="•"/>
            </a:pPr>
            <a:r>
              <a:rPr lang="en-IN" sz="1400" dirty="0">
                <a:solidFill>
                  <a:prstClr val="black"/>
                </a:solidFill>
              </a:rPr>
              <a:t>Risk of harm to the accused in the place of offence – 1</a:t>
            </a:r>
          </a:p>
          <a:p>
            <a:pPr marL="214308" indent="-214308">
              <a:buFont typeface="Arial" panose="020B0604020202020204" pitchFamily="34" charset="0"/>
              <a:buChar char="•"/>
            </a:pPr>
            <a:r>
              <a:rPr lang="en-IN" sz="1400" dirty="0">
                <a:solidFill>
                  <a:prstClr val="black"/>
                </a:solidFill>
              </a:rPr>
              <a:t>No time for investigation- 1</a:t>
            </a:r>
          </a:p>
          <a:p>
            <a:pPr marL="214308" indent="-214308">
              <a:buFont typeface="Arial" panose="020B0604020202020204" pitchFamily="34" charset="0"/>
              <a:buChar char="•"/>
            </a:pPr>
            <a:r>
              <a:rPr lang="en-IN" sz="1400" dirty="0">
                <a:solidFill>
                  <a:prstClr val="black"/>
                </a:solidFill>
              </a:rPr>
              <a:t>Risk of arresting wrong person as the witnesses could not be examined at the place of incident-1</a:t>
            </a:r>
          </a:p>
          <a:p>
            <a:pPr marL="214308" indent="-214308">
              <a:buFont typeface="Arial" panose="020B0604020202020204" pitchFamily="34" charset="0"/>
              <a:buChar char="•"/>
            </a:pPr>
            <a:r>
              <a:rPr lang="en-IN" sz="1400" dirty="0">
                <a:solidFill>
                  <a:prstClr val="black"/>
                </a:solidFill>
              </a:rPr>
              <a:t>There are a lot of investigative work to be done at the place of incident that is why suspect is only detained and not arrested- 1</a:t>
            </a:r>
          </a:p>
          <a:p>
            <a:pPr marL="214308" indent="-214308">
              <a:buFont typeface="Arial" panose="020B0604020202020204" pitchFamily="34" charset="0"/>
              <a:buChar char="•"/>
            </a:pPr>
            <a:r>
              <a:rPr lang="en-IN" sz="1400" dirty="0">
                <a:solidFill>
                  <a:prstClr val="black"/>
                </a:solidFill>
              </a:rPr>
              <a:t>Lack of sitting arrangement at the place of incident-1</a:t>
            </a:r>
          </a:p>
          <a:p>
            <a:pPr marL="214308" indent="-214308">
              <a:buFont typeface="Arial" panose="020B0604020202020204" pitchFamily="34" charset="0"/>
              <a:buChar char="•"/>
            </a:pPr>
            <a:r>
              <a:rPr lang="en-IN" sz="1400" dirty="0">
                <a:solidFill>
                  <a:prstClr val="black"/>
                </a:solidFill>
              </a:rPr>
              <a:t>Lack of lighting arrangement in villages-1</a:t>
            </a:r>
          </a:p>
          <a:p>
            <a:pPr marL="214308" indent="-214308">
              <a:buFont typeface="Arial" panose="020B0604020202020204" pitchFamily="34" charset="0"/>
              <a:buChar char="•"/>
            </a:pPr>
            <a:r>
              <a:rPr lang="en-IN" sz="1400" dirty="0">
                <a:solidFill>
                  <a:prstClr val="black"/>
                </a:solidFill>
              </a:rPr>
              <a:t>Paper work is problematic on the spot-1</a:t>
            </a:r>
          </a:p>
          <a:p>
            <a:pPr marL="214308" indent="-214308">
              <a:buFont typeface="Arial" panose="020B0604020202020204" pitchFamily="34" charset="0"/>
              <a:buChar char="•"/>
            </a:pPr>
            <a:r>
              <a:rPr lang="en-IN" sz="1400" dirty="0">
                <a:solidFill>
                  <a:prstClr val="black"/>
                </a:solidFill>
              </a:rPr>
              <a:t>Takes a lot of time to establish the correct facts-1 </a:t>
            </a:r>
          </a:p>
          <a:p>
            <a:pPr marL="214308" indent="-214308">
              <a:buFont typeface="Arial" panose="020B0604020202020204" pitchFamily="34" charset="0"/>
              <a:buChar char="•"/>
            </a:pPr>
            <a:r>
              <a:rPr lang="en-IN" sz="1400" dirty="0">
                <a:solidFill>
                  <a:prstClr val="black"/>
                </a:solidFill>
              </a:rPr>
              <a:t>Difficult to do justice to the wanted person – 1</a:t>
            </a:r>
          </a:p>
          <a:p>
            <a:endParaRPr lang="en-IN" sz="1400" dirty="0">
              <a:solidFill>
                <a:prstClr val="black"/>
              </a:solidFill>
            </a:endParaRPr>
          </a:p>
          <a:p>
            <a:endParaRPr lang="en-IN" sz="1400" dirty="0">
              <a:solidFill>
                <a:prstClr val="black"/>
              </a:solidFill>
            </a:endParaRPr>
          </a:p>
        </p:txBody>
      </p:sp>
    </p:spTree>
    <p:extLst>
      <p:ext uri="{BB962C8B-B14F-4D97-AF65-F5344CB8AC3E}">
        <p14:creationId xmlns:p14="http://schemas.microsoft.com/office/powerpoint/2010/main" val="142029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866" y="742345"/>
            <a:ext cx="6798735" cy="1303867"/>
          </a:xfrm>
        </p:spPr>
        <p:txBody>
          <a:bodyPr/>
          <a:lstStyle/>
          <a:p>
            <a:r>
              <a:rPr lang="en-US" sz="1500" dirty="0">
                <a:solidFill>
                  <a:schemeClr val="accent1"/>
                </a:solidFill>
              </a:rPr>
              <a:t>Does the magistrate check the Arrest Memo at first production?</a:t>
            </a:r>
            <a:r>
              <a:rPr lang="en-IN" sz="1500" dirty="0">
                <a:solidFill>
                  <a:schemeClr val="accent1"/>
                </a:solidFill>
              </a:rPr>
              <a:t> </a:t>
            </a:r>
          </a:p>
        </p:txBody>
      </p:sp>
      <p:graphicFrame>
        <p:nvGraphicFramePr>
          <p:cNvPr id="4" name="Content Placeholder 3"/>
          <p:cNvGraphicFramePr>
            <a:graphicFrameLocks noGrp="1"/>
          </p:cNvGraphicFramePr>
          <p:nvPr>
            <p:ph idx="1"/>
            <p:extLst/>
          </p:nvPr>
        </p:nvGraphicFramePr>
        <p:xfrm>
          <a:off x="2351487" y="2396729"/>
          <a:ext cx="6710363" cy="31468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2627006" y="2309061"/>
          <a:ext cx="6286841" cy="3814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1964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327" y="1042834"/>
            <a:ext cx="7053543" cy="1050399"/>
          </a:xfrm>
        </p:spPr>
        <p:txBody>
          <a:bodyPr/>
          <a:lstStyle/>
          <a:p>
            <a:r>
              <a:rPr lang="en-US" sz="1500" dirty="0">
                <a:solidFill>
                  <a:schemeClr val="accent1"/>
                </a:solidFill>
              </a:rPr>
              <a:t>What are the usual queries raised by magistrates on the review of the arrest memo?</a:t>
            </a:r>
            <a:r>
              <a:rPr lang="en-IN" sz="1051" dirty="0">
                <a:solidFill>
                  <a:schemeClr val="accent1"/>
                </a:solidFill>
              </a:rPr>
              <a:t/>
            </a:r>
            <a:br>
              <a:rPr lang="en-IN" sz="1051" dirty="0">
                <a:solidFill>
                  <a:schemeClr val="accent1"/>
                </a:solidFill>
              </a:rPr>
            </a:br>
            <a:endParaRPr lang="en-IN" sz="105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292021"/>
              </p:ext>
            </p:extLst>
          </p:nvPr>
        </p:nvGraphicFramePr>
        <p:xfrm>
          <a:off x="7216348" y="4185595"/>
          <a:ext cx="3815829" cy="17045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33799" y="2623707"/>
            <a:ext cx="9465626" cy="3046988"/>
          </a:xfrm>
          <a:prstGeom prst="rect">
            <a:avLst/>
          </a:prstGeom>
          <a:noFill/>
        </p:spPr>
        <p:txBody>
          <a:bodyPr wrap="square" rtlCol="0">
            <a:spAutoFit/>
          </a:bodyPr>
          <a:lstStyle/>
          <a:p>
            <a:r>
              <a:rPr lang="en-IN" sz="1600" dirty="0">
                <a:solidFill>
                  <a:prstClr val="black"/>
                </a:solidFill>
              </a:rPr>
              <a:t> </a:t>
            </a:r>
          </a:p>
          <a:p>
            <a:pPr marL="214308" indent="-214308">
              <a:buFont typeface="Arial" panose="020B0604020202020204" pitchFamily="34" charset="0"/>
              <a:buChar char="•"/>
            </a:pPr>
            <a:r>
              <a:rPr lang="en-IN" sz="1600" dirty="0">
                <a:solidFill>
                  <a:prstClr val="black"/>
                </a:solidFill>
              </a:rPr>
              <a:t>When did you arrest – 5</a:t>
            </a:r>
          </a:p>
          <a:p>
            <a:pPr marL="214308" indent="-214308">
              <a:buFont typeface="Arial" panose="020B0604020202020204" pitchFamily="34" charset="0"/>
              <a:buChar char="•"/>
            </a:pPr>
            <a:r>
              <a:rPr lang="en-IN" sz="1600" dirty="0">
                <a:solidFill>
                  <a:prstClr val="black"/>
                </a:solidFill>
              </a:rPr>
              <a:t>Did you report the arrest – who to  - 3</a:t>
            </a:r>
          </a:p>
          <a:p>
            <a:pPr marL="214308" indent="-214308">
              <a:buFont typeface="Arial" panose="020B0604020202020204" pitchFamily="34" charset="0"/>
              <a:buChar char="•"/>
            </a:pPr>
            <a:r>
              <a:rPr lang="en-IN" sz="1600" dirty="0">
                <a:solidFill>
                  <a:prstClr val="black"/>
                </a:solidFill>
              </a:rPr>
              <a:t>Did you inform the arrest to relatives of the arrested person-4</a:t>
            </a:r>
          </a:p>
          <a:p>
            <a:pPr marL="214308" indent="-214308">
              <a:buFont typeface="Arial" panose="020B0604020202020204" pitchFamily="34" charset="0"/>
              <a:buChar char="•"/>
            </a:pPr>
            <a:r>
              <a:rPr lang="en-IN" sz="1600" dirty="0">
                <a:solidFill>
                  <a:prstClr val="black"/>
                </a:solidFill>
              </a:rPr>
              <a:t>Whether the signatures of the accused and witness are present - 1</a:t>
            </a:r>
          </a:p>
          <a:p>
            <a:pPr marL="214308" indent="-214308">
              <a:buFont typeface="Arial" panose="020B0604020202020204" pitchFamily="34" charset="0"/>
              <a:buChar char="•"/>
            </a:pPr>
            <a:r>
              <a:rPr lang="en-IN" sz="1600" dirty="0">
                <a:solidFill>
                  <a:prstClr val="black"/>
                </a:solidFill>
              </a:rPr>
              <a:t>Whether the person produced is the same as the person who was arrested – 1</a:t>
            </a:r>
          </a:p>
          <a:p>
            <a:pPr marL="214308" indent="-214308">
              <a:buFont typeface="Arial" panose="020B0604020202020204" pitchFamily="34" charset="0"/>
              <a:buChar char="•"/>
            </a:pPr>
            <a:r>
              <a:rPr lang="en-IN" sz="1600" dirty="0">
                <a:solidFill>
                  <a:prstClr val="black"/>
                </a:solidFill>
              </a:rPr>
              <a:t>What offence was committed – 3</a:t>
            </a:r>
          </a:p>
          <a:p>
            <a:pPr marL="214308" indent="-214308">
              <a:buFont typeface="Arial" panose="020B0604020202020204" pitchFamily="34" charset="0"/>
              <a:buChar char="•"/>
            </a:pPr>
            <a:r>
              <a:rPr lang="en-IN" sz="1600" dirty="0">
                <a:solidFill>
                  <a:prstClr val="black"/>
                </a:solidFill>
              </a:rPr>
              <a:t>Name, address, age, medical examination of the suspect, injuries  - 6</a:t>
            </a:r>
          </a:p>
          <a:p>
            <a:pPr marL="214308" indent="-214308">
              <a:buFont typeface="Arial" panose="020B0604020202020204" pitchFamily="34" charset="0"/>
              <a:buChar char="•"/>
            </a:pPr>
            <a:r>
              <a:rPr lang="en-IN" sz="1600" dirty="0">
                <a:solidFill>
                  <a:prstClr val="black"/>
                </a:solidFill>
              </a:rPr>
              <a:t>Where did you arrest-6</a:t>
            </a:r>
          </a:p>
          <a:p>
            <a:pPr marL="214308" indent="-214308">
              <a:buFont typeface="Arial" panose="020B0604020202020204" pitchFamily="34" charset="0"/>
              <a:buChar char="•"/>
            </a:pPr>
            <a:r>
              <a:rPr lang="en-IN" sz="1600" dirty="0">
                <a:solidFill>
                  <a:prstClr val="black"/>
                </a:solidFill>
              </a:rPr>
              <a:t>Why did you arrest (reasons)-2 </a:t>
            </a:r>
          </a:p>
          <a:p>
            <a:pPr marL="214308" indent="-214308">
              <a:buFont typeface="Arial" panose="020B0604020202020204" pitchFamily="34" charset="0"/>
              <a:buChar char="•"/>
            </a:pPr>
            <a:r>
              <a:rPr lang="en-IN" sz="1600" dirty="0">
                <a:solidFill>
                  <a:prstClr val="black"/>
                </a:solidFill>
              </a:rPr>
              <a:t>Why do you need remand – 1</a:t>
            </a:r>
          </a:p>
          <a:p>
            <a:pPr marL="214308" indent="-214308">
              <a:buFont typeface="Arial" panose="020B0604020202020204" pitchFamily="34" charset="0"/>
              <a:buChar char="•"/>
            </a:pPr>
            <a:r>
              <a:rPr lang="en-IN" sz="1600" dirty="0">
                <a:solidFill>
                  <a:prstClr val="black"/>
                </a:solidFill>
              </a:rPr>
              <a:t>Magistrate asks for checklist-1 </a:t>
            </a:r>
          </a:p>
        </p:txBody>
      </p:sp>
    </p:spTree>
    <p:extLst>
      <p:ext uri="{BB962C8B-B14F-4D97-AF65-F5344CB8AC3E}">
        <p14:creationId xmlns:p14="http://schemas.microsoft.com/office/powerpoint/2010/main" val="2510675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Legal Representation</a:t>
            </a:r>
          </a:p>
        </p:txBody>
      </p:sp>
      <p:sp>
        <p:nvSpPr>
          <p:cNvPr id="3" name="Content Placeholder 2"/>
          <p:cNvSpPr>
            <a:spLocks noGrp="1"/>
          </p:cNvSpPr>
          <p:nvPr>
            <p:ph idx="1"/>
          </p:nvPr>
        </p:nvSpPr>
        <p:spPr/>
        <p:txBody>
          <a:bodyPr>
            <a:normAutofit/>
          </a:bodyPr>
          <a:lstStyle/>
          <a:p>
            <a:r>
              <a:rPr lang="en-IN" b="1" dirty="0"/>
              <a:t>Article </a:t>
            </a:r>
            <a:r>
              <a:rPr lang="en-IN" b="1" dirty="0" smtClean="0"/>
              <a:t>22(1) </a:t>
            </a:r>
            <a:r>
              <a:rPr lang="en-IN" b="1" dirty="0"/>
              <a:t>of Constitution of India states that:</a:t>
            </a:r>
          </a:p>
          <a:p>
            <a:endParaRPr lang="en-IN" dirty="0"/>
          </a:p>
          <a:p>
            <a:r>
              <a:rPr lang="en-IN" dirty="0" smtClean="0"/>
              <a:t>No </a:t>
            </a:r>
            <a:r>
              <a:rPr lang="en-IN" dirty="0"/>
              <a:t>person who is arrested shall be </a:t>
            </a:r>
            <a:r>
              <a:rPr lang="en-IN" b="1" dirty="0"/>
              <a:t>detained in custody </a:t>
            </a:r>
            <a:r>
              <a:rPr lang="en-IN" dirty="0"/>
              <a:t>without being informed, </a:t>
            </a:r>
            <a:r>
              <a:rPr lang="en-IN" b="1" dirty="0"/>
              <a:t>as soon as may be</a:t>
            </a:r>
            <a:r>
              <a:rPr lang="en-IN" dirty="0"/>
              <a:t>, of the grounds for such arrest </a:t>
            </a:r>
            <a:r>
              <a:rPr lang="en-IN" b="1" dirty="0"/>
              <a:t>nor shall he be denied the right to consult, and to be defended by, a legal practitioner of his choice</a:t>
            </a:r>
            <a:r>
              <a:rPr lang="en-IN" dirty="0"/>
              <a:t>.</a:t>
            </a:r>
          </a:p>
          <a:p>
            <a:endParaRPr lang="en-IN" dirty="0"/>
          </a:p>
          <a:p>
            <a:endParaRPr lang="en-IN" dirty="0"/>
          </a:p>
          <a:p>
            <a:endParaRPr lang="en-IN" dirty="0"/>
          </a:p>
        </p:txBody>
      </p:sp>
    </p:spTree>
    <p:extLst>
      <p:ext uri="{BB962C8B-B14F-4D97-AF65-F5344CB8AC3E}">
        <p14:creationId xmlns:p14="http://schemas.microsoft.com/office/powerpoint/2010/main" val="1159914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Section 41 D</a:t>
            </a:r>
            <a:endParaRPr lang="en-IN" dirty="0"/>
          </a:p>
        </p:txBody>
      </p:sp>
      <p:sp>
        <p:nvSpPr>
          <p:cNvPr id="3" name="Content Placeholder 2"/>
          <p:cNvSpPr>
            <a:spLocks noGrp="1"/>
          </p:cNvSpPr>
          <p:nvPr>
            <p:ph idx="1"/>
          </p:nvPr>
        </p:nvSpPr>
        <p:spPr/>
        <p:txBody>
          <a:bodyPr/>
          <a:lstStyle/>
          <a:p>
            <a:pPr marL="0" indent="0">
              <a:buNone/>
            </a:pPr>
            <a:r>
              <a:rPr lang="en-IN" b="1" dirty="0" smtClean="0"/>
              <a:t>Right of arrested person  to meet an advocate of his choice during interrogation</a:t>
            </a:r>
          </a:p>
          <a:p>
            <a:r>
              <a:rPr lang="en-IN" dirty="0" smtClean="0"/>
              <a:t>When any person is arrested and interrogated by the police, he shall be entitled to meet an advocate of his choice during interrogation, though not throughout interrogation. </a:t>
            </a:r>
            <a:endParaRPr lang="en-IN" dirty="0"/>
          </a:p>
        </p:txBody>
      </p:sp>
    </p:spTree>
    <p:extLst>
      <p:ext uri="{BB962C8B-B14F-4D97-AF65-F5344CB8AC3E}">
        <p14:creationId xmlns:p14="http://schemas.microsoft.com/office/powerpoint/2010/main" val="25222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077" y="1192989"/>
            <a:ext cx="8843285" cy="4147226"/>
          </a:xfrm>
          <a:prstGeom prst="rect">
            <a:avLst/>
          </a:prstGeom>
        </p:spPr>
        <p:txBody>
          <a:bodyPr wrap="square">
            <a:spAutoFit/>
          </a:bodyPr>
          <a:lstStyle/>
          <a:p>
            <a:pPr>
              <a:lnSpc>
                <a:spcPct val="107000"/>
              </a:lnSpc>
              <a:spcBef>
                <a:spcPts val="530"/>
              </a:spcBef>
              <a:spcAft>
                <a:spcPts val="600"/>
              </a:spcAft>
            </a:pPr>
            <a:r>
              <a:rPr lang="en-IN" sz="2400" b="1" dirty="0">
                <a:solidFill>
                  <a:srgbClr val="262626"/>
                </a:solidFill>
                <a:latin typeface="Garamond" panose="02020404030301010803" pitchFamily="18" charset="0"/>
                <a:ea typeface="Times New Roman" panose="02020603050405020304" pitchFamily="18" charset="0"/>
                <a:cs typeface="Arial" panose="020B0604020202020204" pitchFamily="34" charset="0"/>
              </a:rPr>
              <a:t>Main issue before the court: </a:t>
            </a:r>
          </a:p>
          <a:p>
            <a:pPr>
              <a:lnSpc>
                <a:spcPct val="107000"/>
              </a:lnSpc>
              <a:spcBef>
                <a:spcPts val="530"/>
              </a:spcBef>
              <a:spcAft>
                <a:spcPts val="600"/>
              </a:spcAft>
            </a:pPr>
            <a:r>
              <a:rPr lang="en-IN" sz="2800" b="1" dirty="0">
                <a:solidFill>
                  <a:srgbClr val="262626"/>
                </a:solidFill>
                <a:latin typeface="Garamond" panose="02020404030301010803" pitchFamily="18" charset="0"/>
                <a:ea typeface="Times New Roman" panose="02020603050405020304" pitchFamily="18" charset="0"/>
                <a:cs typeface="Arial" panose="020B0604020202020204" pitchFamily="34" charset="0"/>
              </a:rPr>
              <a:t>Whether the proper procedure was followed in determining the necessity of arrest by the police? </a:t>
            </a:r>
            <a:br>
              <a:rPr lang="en-IN" sz="2800" b="1" dirty="0">
                <a:solidFill>
                  <a:srgbClr val="262626"/>
                </a:solidFill>
                <a:latin typeface="Garamond" panose="02020404030301010803" pitchFamily="18" charset="0"/>
                <a:ea typeface="Times New Roman" panose="02020603050405020304" pitchFamily="18" charset="0"/>
                <a:cs typeface="Arial" panose="020B0604020202020204" pitchFamily="34" charset="0"/>
              </a:rPr>
            </a:br>
            <a:endParaRPr lang="en-IN" sz="2800"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endParaRPr>
          </a:p>
          <a:p>
            <a:pPr>
              <a:lnSpc>
                <a:spcPct val="107000"/>
              </a:lnSpc>
              <a:spcBef>
                <a:spcPts val="530"/>
              </a:spcBef>
              <a:spcAft>
                <a:spcPts val="600"/>
              </a:spcAft>
            </a:pPr>
            <a:r>
              <a:rPr lang="en-US" sz="2800"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The </a:t>
            </a:r>
            <a:r>
              <a:rPr lang="en-US" sz="2800" b="1" dirty="0">
                <a:solidFill>
                  <a:srgbClr val="262626"/>
                </a:solidFill>
                <a:latin typeface="Garamond" panose="02020404030301010803" pitchFamily="18" charset="0"/>
                <a:ea typeface="Times New Roman" panose="02020603050405020304" pitchFamily="18" charset="0"/>
                <a:cs typeface="Arial" panose="020B0604020202020204" pitchFamily="34" charset="0"/>
              </a:rPr>
              <a:t>power to arrest is to be exercised after answering the questions -“Is it really required”? “What purpose will it serve”? </a:t>
            </a:r>
            <a:endParaRPr lang="en-US" sz="2800"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endParaRPr>
          </a:p>
          <a:p>
            <a:pPr>
              <a:lnSpc>
                <a:spcPct val="107000"/>
              </a:lnSpc>
              <a:spcBef>
                <a:spcPts val="530"/>
              </a:spcBef>
              <a:spcAft>
                <a:spcPts val="600"/>
              </a:spcAft>
            </a:pPr>
            <a:endParaRPr lang="en-US" sz="1000" b="1" dirty="0">
              <a:solidFill>
                <a:srgbClr val="262626"/>
              </a:solidFill>
              <a:latin typeface="Garamond" panose="02020404030301010803" pitchFamily="18" charset="0"/>
              <a:ea typeface="Times New Roman" panose="02020603050405020304" pitchFamily="18" charset="0"/>
              <a:cs typeface="Arial" panose="020B0604020202020204" pitchFamily="34" charset="0"/>
            </a:endParaRPr>
          </a:p>
          <a:p>
            <a:pPr>
              <a:lnSpc>
                <a:spcPct val="107000"/>
              </a:lnSpc>
              <a:spcBef>
                <a:spcPts val="530"/>
              </a:spcBef>
              <a:spcAft>
                <a:spcPts val="600"/>
              </a:spcAft>
            </a:pPr>
            <a:endParaRPr lang="en-IN" sz="1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026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b="1" dirty="0" smtClean="0"/>
              <a:t>The </a:t>
            </a:r>
            <a:r>
              <a:rPr lang="en-IN" b="1" dirty="0"/>
              <a:t>Court was asked to deliberate upon the right of the accused to a counsel during interrogation and otherwise during his detention</a:t>
            </a:r>
            <a:endParaRPr lang="en-IN" b="1" dirty="0" smtClean="0"/>
          </a:p>
          <a:p>
            <a:r>
              <a:rPr lang="en-IN" dirty="0" smtClean="0"/>
              <a:t>With </a:t>
            </a:r>
            <a:r>
              <a:rPr lang="en-IN" dirty="0"/>
              <a:t>regards to right to counsel, the Court held that the person being interrogated has the right to have a lawyer by her/his side if s/he so wishes.</a:t>
            </a:r>
          </a:p>
          <a:p>
            <a:r>
              <a:rPr lang="en-IN" dirty="0" smtClean="0"/>
              <a:t>Secondly</a:t>
            </a:r>
            <a:r>
              <a:rPr lang="en-IN" dirty="0"/>
              <a:t>, an accused person must be informed of the right to consult a lawyer at the time of questioning, irrespective of the fact whether s/he is under arrest or in detention.</a:t>
            </a:r>
          </a:p>
        </p:txBody>
      </p:sp>
      <p:sp>
        <p:nvSpPr>
          <p:cNvPr id="4" name="Title 1"/>
          <p:cNvSpPr>
            <a:spLocks noGrp="1"/>
          </p:cNvSpPr>
          <p:nvPr>
            <p:ph type="title"/>
          </p:nvPr>
        </p:nvSpPr>
        <p:spPr>
          <a:solidFill>
            <a:schemeClr val="accent2">
              <a:lumMod val="40000"/>
              <a:lumOff val="60000"/>
            </a:schemeClr>
          </a:solidFill>
        </p:spPr>
        <p:txBody>
          <a:bodyPr>
            <a:normAutofit/>
          </a:bodyPr>
          <a:lstStyle/>
          <a:p>
            <a:r>
              <a:rPr lang="en-IN" sz="2100" dirty="0" smtClean="0"/>
              <a:t>Right to Legal Representation</a:t>
            </a:r>
            <a:r>
              <a:rPr lang="en-IN" sz="2100" dirty="0"/>
              <a:t/>
            </a:r>
            <a:br>
              <a:rPr lang="en-IN" sz="2100" dirty="0"/>
            </a:br>
            <a:r>
              <a:rPr lang="en-IN" sz="1500" dirty="0"/>
              <a:t/>
            </a:r>
            <a:br>
              <a:rPr lang="en-IN" sz="1500" dirty="0"/>
            </a:br>
            <a:r>
              <a:rPr lang="en-IN" sz="1600" i="1" dirty="0" err="1" smtClean="0"/>
              <a:t>Nandini</a:t>
            </a:r>
            <a:r>
              <a:rPr lang="en-IN" sz="1600" i="1" dirty="0" smtClean="0"/>
              <a:t> </a:t>
            </a:r>
            <a:r>
              <a:rPr lang="en-IN" sz="1600" i="1" dirty="0" err="1"/>
              <a:t>Satpathy</a:t>
            </a:r>
            <a:r>
              <a:rPr lang="en-IN" sz="1600" i="1" dirty="0"/>
              <a:t> v. </a:t>
            </a:r>
            <a:r>
              <a:rPr lang="en-IN" sz="1600" i="1" dirty="0" err="1" smtClean="0"/>
              <a:t>P.L.Dani</a:t>
            </a:r>
            <a:r>
              <a:rPr lang="en-IN" sz="1600" i="1" dirty="0"/>
              <a:t>  </a:t>
            </a:r>
            <a:r>
              <a:rPr lang="en-IN" sz="1600" i="1" dirty="0" smtClean="0"/>
              <a:t>(</a:t>
            </a:r>
            <a:r>
              <a:rPr lang="en-IN" sz="1600" i="1" dirty="0"/>
              <a:t>1978) 2 SCC </a:t>
            </a:r>
            <a:r>
              <a:rPr lang="en-IN" sz="1600" i="1" dirty="0" smtClean="0"/>
              <a:t>424</a:t>
            </a:r>
            <a:endParaRPr lang="en-IN" sz="1600" i="1" dirty="0"/>
          </a:p>
        </p:txBody>
      </p:sp>
    </p:spTree>
    <p:extLst>
      <p:ext uri="{BB962C8B-B14F-4D97-AF65-F5344CB8AC3E}">
        <p14:creationId xmlns:p14="http://schemas.microsoft.com/office/powerpoint/2010/main" val="963881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04664"/>
            <a:ext cx="3960440" cy="792088"/>
          </a:xfrm>
        </p:spPr>
        <p:txBody>
          <a:bodyPr/>
          <a:lstStyle/>
          <a:p>
            <a:pPr algn="l"/>
            <a:r>
              <a:rPr lang="en-US" sz="1800" dirty="0">
                <a:solidFill>
                  <a:schemeClr val="accent1"/>
                </a:solidFill>
              </a:rPr>
              <a:t> Are lawyers usually present during interrogation?</a:t>
            </a:r>
            <a:r>
              <a:rPr lang="en-IN" sz="1800" dirty="0">
                <a:solidFill>
                  <a:schemeClr val="accent1"/>
                </a:solidFill>
              </a:rPr>
              <a:t> </a:t>
            </a:r>
          </a:p>
        </p:txBody>
      </p:sp>
      <p:graphicFrame>
        <p:nvGraphicFramePr>
          <p:cNvPr id="4" name="Content Placeholder 3"/>
          <p:cNvGraphicFramePr>
            <a:graphicFrameLocks noGrp="1"/>
          </p:cNvGraphicFramePr>
          <p:nvPr>
            <p:ph idx="1"/>
            <p:extLst/>
          </p:nvPr>
        </p:nvGraphicFramePr>
        <p:xfrm>
          <a:off x="2135560" y="1340768"/>
          <a:ext cx="2808312"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807968" y="548680"/>
            <a:ext cx="3960440" cy="657364"/>
          </a:xfrm>
          <a:prstGeom prst="rect">
            <a:avLst/>
          </a:prstGeom>
        </p:spPr>
        <p:txBody>
          <a:bodyPr wrap="square">
            <a:spAutoFit/>
          </a:bodyPr>
          <a:lstStyle/>
          <a:p>
            <a:r>
              <a:rPr lang="en-US" dirty="0">
                <a:solidFill>
                  <a:srgbClr val="83992A"/>
                </a:solidFill>
              </a:rPr>
              <a:t>Are police stations regularly in touch with the District Legal Services Authority?</a:t>
            </a:r>
            <a:r>
              <a:rPr lang="en-IN" dirty="0">
                <a:solidFill>
                  <a:srgbClr val="83992A"/>
                </a:solidFill>
              </a:rPr>
              <a:t> </a:t>
            </a:r>
            <a:endParaRPr lang="en-IN" dirty="0">
              <a:solidFill>
                <a:prstClr val="black"/>
              </a:solidFill>
            </a:endParaRPr>
          </a:p>
        </p:txBody>
      </p:sp>
      <p:graphicFrame>
        <p:nvGraphicFramePr>
          <p:cNvPr id="5" name="Content Placeholder 3"/>
          <p:cNvGraphicFramePr>
            <a:graphicFrameLocks/>
          </p:cNvGraphicFramePr>
          <p:nvPr>
            <p:extLst/>
          </p:nvPr>
        </p:nvGraphicFramePr>
        <p:xfrm>
          <a:off x="6604100" y="1206044"/>
          <a:ext cx="3168451" cy="172819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151262" y="3157737"/>
            <a:ext cx="8208912" cy="646331"/>
          </a:xfrm>
          <a:prstGeom prst="rect">
            <a:avLst/>
          </a:prstGeom>
        </p:spPr>
        <p:txBody>
          <a:bodyPr wrap="square">
            <a:spAutoFit/>
          </a:bodyPr>
          <a:lstStyle/>
          <a:p>
            <a:r>
              <a:rPr lang="en-IN" dirty="0">
                <a:solidFill>
                  <a:srgbClr val="83992A"/>
                </a:solidFill>
              </a:rPr>
              <a:t>How do you ensure that the arrested person is represented by a lawyer at the time of interrogation? </a:t>
            </a:r>
            <a:endParaRPr lang="en-IN" dirty="0">
              <a:solidFill>
                <a:prstClr val="black"/>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1639729197"/>
              </p:ext>
            </p:extLst>
          </p:nvPr>
        </p:nvGraphicFramePr>
        <p:xfrm>
          <a:off x="1847528" y="3147443"/>
          <a:ext cx="8195778" cy="3377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648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278" y="1047144"/>
            <a:ext cx="6798734" cy="1045268"/>
          </a:xfrm>
          <a:solidFill>
            <a:schemeClr val="accent2">
              <a:lumMod val="40000"/>
              <a:lumOff val="60000"/>
            </a:schemeClr>
          </a:solidFill>
        </p:spPr>
        <p:txBody>
          <a:bodyPr>
            <a:normAutofit/>
          </a:bodyPr>
          <a:lstStyle/>
          <a:p>
            <a:r>
              <a:rPr lang="en-IN" sz="2400" dirty="0"/>
              <a:t>CHRI’s Marathon Legal Aid Study Findings </a:t>
            </a:r>
          </a:p>
        </p:txBody>
      </p:sp>
      <p:sp>
        <p:nvSpPr>
          <p:cNvPr id="3" name="Content Placeholder 2"/>
          <p:cNvSpPr>
            <a:spLocks noGrp="1"/>
          </p:cNvSpPr>
          <p:nvPr>
            <p:ph idx="1"/>
          </p:nvPr>
        </p:nvSpPr>
        <p:spPr/>
        <p:txBody>
          <a:bodyPr>
            <a:normAutofit/>
          </a:bodyPr>
          <a:lstStyle/>
          <a:p>
            <a:r>
              <a:rPr lang="en-GB" b="1" dirty="0" smtClean="0"/>
              <a:t>Access to Lawyer: </a:t>
            </a:r>
            <a:r>
              <a:rPr lang="en-GB" dirty="0" smtClean="0"/>
              <a:t>25 out of 65 </a:t>
            </a:r>
            <a:r>
              <a:rPr lang="en-GB" dirty="0"/>
              <a:t>inmates stated that the first time they </a:t>
            </a:r>
            <a:r>
              <a:rPr lang="en-GB" dirty="0" smtClean="0"/>
              <a:t>met </a:t>
            </a:r>
            <a:r>
              <a:rPr lang="en-GB" dirty="0"/>
              <a:t>their </a:t>
            </a:r>
            <a:r>
              <a:rPr lang="en-GB" dirty="0" smtClean="0"/>
              <a:t>lawyer </a:t>
            </a:r>
            <a:r>
              <a:rPr lang="en-GB" dirty="0"/>
              <a:t>was at the first production, while 19 replied that they have never met their lawyer. </a:t>
            </a:r>
            <a:r>
              <a:rPr lang="en-GB" dirty="0" smtClean="0"/>
              <a:t>In rest of the  cases they met the lawyer for the first time in </a:t>
            </a:r>
            <a:r>
              <a:rPr lang="en-GB" dirty="0"/>
              <a:t>later stages of their case </a:t>
            </a:r>
            <a:r>
              <a:rPr lang="en-GB" dirty="0" err="1"/>
              <a:t>eg</a:t>
            </a:r>
            <a:r>
              <a:rPr lang="en-GB" dirty="0"/>
              <a:t>: after </a:t>
            </a:r>
            <a:r>
              <a:rPr lang="en-GB" dirty="0" err="1"/>
              <a:t>challan</a:t>
            </a:r>
            <a:r>
              <a:rPr lang="en-GB" dirty="0"/>
              <a:t> was issued, second production. Some as late as hearing (1) and trial (2).</a:t>
            </a:r>
            <a:endParaRPr lang="en-IN" dirty="0"/>
          </a:p>
          <a:p>
            <a:endParaRPr lang="en-IN" dirty="0"/>
          </a:p>
          <a:p>
            <a:endParaRPr lang="en-IN" dirty="0"/>
          </a:p>
        </p:txBody>
      </p:sp>
    </p:spTree>
    <p:extLst>
      <p:ext uri="{BB962C8B-B14F-4D97-AF65-F5344CB8AC3E}">
        <p14:creationId xmlns:p14="http://schemas.microsoft.com/office/powerpoint/2010/main" val="44291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0734" y="2368215"/>
            <a:ext cx="7397580" cy="1800493"/>
          </a:xfrm>
          <a:prstGeom prst="rect">
            <a:avLst/>
          </a:prstGeom>
          <a:solidFill>
            <a:schemeClr val="accent4">
              <a:lumMod val="60000"/>
              <a:lumOff val="40000"/>
            </a:schemeClr>
          </a:solidFill>
        </p:spPr>
        <p:txBody>
          <a:bodyPr wrap="square" rtlCol="0">
            <a:spAutoFit/>
          </a:bodyPr>
          <a:lstStyle/>
          <a:p>
            <a:pPr algn="ctr"/>
            <a:r>
              <a:rPr lang="en-IN" sz="4050" dirty="0">
                <a:solidFill>
                  <a:prstClr val="black"/>
                </a:solidFill>
              </a:rPr>
              <a:t>SECTION C</a:t>
            </a:r>
          </a:p>
          <a:p>
            <a:pPr algn="ctr"/>
            <a:r>
              <a:rPr lang="en-IN" sz="3000" dirty="0">
                <a:solidFill>
                  <a:prstClr val="black"/>
                </a:solidFill>
              </a:rPr>
              <a:t>      Exercising the Power to Remand or Release</a:t>
            </a:r>
            <a:endParaRPr lang="en-IN" sz="1350" dirty="0">
              <a:solidFill>
                <a:prstClr val="black"/>
              </a:solidFill>
            </a:endParaRPr>
          </a:p>
          <a:p>
            <a:pPr algn="ctr"/>
            <a:endParaRPr lang="en-IN" sz="1350" dirty="0">
              <a:solidFill>
                <a:prstClr val="black"/>
              </a:solidFill>
            </a:endParaRPr>
          </a:p>
          <a:p>
            <a:endParaRPr lang="en-IN" sz="1350" dirty="0">
              <a:solidFill>
                <a:prstClr val="black"/>
              </a:solidFill>
            </a:endParaRPr>
          </a:p>
          <a:p>
            <a:endParaRPr lang="en-IN" sz="1350" dirty="0">
              <a:solidFill>
                <a:prstClr val="black"/>
              </a:solidFill>
            </a:endParaRPr>
          </a:p>
        </p:txBody>
      </p:sp>
    </p:spTree>
    <p:extLst>
      <p:ext uri="{BB962C8B-B14F-4D97-AF65-F5344CB8AC3E}">
        <p14:creationId xmlns:p14="http://schemas.microsoft.com/office/powerpoint/2010/main" val="1596960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58281573"/>
              </p:ext>
            </p:extLst>
          </p:nvPr>
        </p:nvGraphicFramePr>
        <p:xfrm>
          <a:off x="1693572" y="1997608"/>
          <a:ext cx="8615966" cy="354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48863" y="797528"/>
            <a:ext cx="9209314" cy="1015663"/>
          </a:xfrm>
          <a:prstGeom prst="rect">
            <a:avLst/>
          </a:prstGeom>
        </p:spPr>
        <p:txBody>
          <a:bodyPr wrap="square">
            <a:spAutoFit/>
          </a:bodyPr>
          <a:lstStyle/>
          <a:p>
            <a:pPr algn="ctr"/>
            <a:r>
              <a:rPr lang="en-IN" sz="3000" dirty="0">
                <a:solidFill>
                  <a:srgbClr val="222222"/>
                </a:solidFill>
                <a:latin typeface="+mj-lt"/>
              </a:rPr>
              <a:t>What </a:t>
            </a:r>
            <a:r>
              <a:rPr lang="en-IN" sz="3000" dirty="0" smtClean="0">
                <a:solidFill>
                  <a:srgbClr val="222222"/>
                </a:solidFill>
                <a:latin typeface="+mj-lt"/>
              </a:rPr>
              <a:t>options  are available </a:t>
            </a:r>
            <a:r>
              <a:rPr lang="en-IN" sz="3000" dirty="0">
                <a:solidFill>
                  <a:srgbClr val="222222"/>
                </a:solidFill>
                <a:latin typeface="+mj-lt"/>
              </a:rPr>
              <a:t>to </a:t>
            </a:r>
            <a:r>
              <a:rPr lang="en-IN" sz="3000" dirty="0">
                <a:solidFill>
                  <a:srgbClr val="222222"/>
                </a:solidFill>
                <a:latin typeface="+mj-lt"/>
              </a:rPr>
              <a:t>a</a:t>
            </a:r>
            <a:r>
              <a:rPr lang="en-IN" sz="3000" dirty="0" smtClean="0">
                <a:solidFill>
                  <a:srgbClr val="222222"/>
                </a:solidFill>
                <a:latin typeface="+mj-lt"/>
              </a:rPr>
              <a:t> </a:t>
            </a:r>
            <a:r>
              <a:rPr lang="en-IN" sz="3000" dirty="0">
                <a:solidFill>
                  <a:srgbClr val="222222"/>
                </a:solidFill>
                <a:latin typeface="+mj-lt"/>
              </a:rPr>
              <a:t>magistrate  </a:t>
            </a:r>
            <a:r>
              <a:rPr lang="en-IN" sz="3000" dirty="0" smtClean="0">
                <a:solidFill>
                  <a:srgbClr val="222222"/>
                </a:solidFill>
                <a:latin typeface="+mj-lt"/>
              </a:rPr>
              <a:t>when an accused is produced </a:t>
            </a:r>
            <a:r>
              <a:rPr lang="en-IN" sz="3000" dirty="0" smtClean="0">
                <a:solidFill>
                  <a:srgbClr val="222222"/>
                </a:solidFill>
                <a:latin typeface="+mj-lt"/>
              </a:rPr>
              <a:t>for first production</a:t>
            </a:r>
            <a:r>
              <a:rPr lang="en-IN" sz="3000" dirty="0">
                <a:solidFill>
                  <a:srgbClr val="222222"/>
                </a:solidFill>
                <a:latin typeface="+mj-lt"/>
              </a:rPr>
              <a:t> </a:t>
            </a:r>
            <a:r>
              <a:rPr lang="en-IN" sz="3000" dirty="0" smtClean="0">
                <a:solidFill>
                  <a:srgbClr val="222222"/>
                </a:solidFill>
                <a:latin typeface="+mj-lt"/>
              </a:rPr>
              <a:t>with regards to his custody</a:t>
            </a:r>
            <a:r>
              <a:rPr lang="en-IN" sz="3000" dirty="0" smtClean="0">
                <a:solidFill>
                  <a:srgbClr val="222222"/>
                </a:solidFill>
                <a:latin typeface="+mj-lt"/>
              </a:rPr>
              <a:t>?</a:t>
            </a:r>
            <a:endParaRPr lang="en-IN" sz="3000" dirty="0">
              <a:latin typeface="+mj-lt"/>
            </a:endParaRPr>
          </a:p>
        </p:txBody>
      </p:sp>
    </p:spTree>
    <p:extLst>
      <p:ext uri="{BB962C8B-B14F-4D97-AF65-F5344CB8AC3E}">
        <p14:creationId xmlns:p14="http://schemas.microsoft.com/office/powerpoint/2010/main" val="3052241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9044721"/>
              </p:ext>
            </p:extLst>
          </p:nvPr>
        </p:nvGraphicFramePr>
        <p:xfrm>
          <a:off x="3253962" y="3197044"/>
          <a:ext cx="6036348" cy="1883781"/>
        </p:xfrm>
        <a:graphic>
          <a:graphicData uri="http://schemas.openxmlformats.org/drawingml/2006/table">
            <a:tbl>
              <a:tblPr firstRow="1" firstCol="1" bandRow="1">
                <a:tableStyleId>{5940675A-B579-460E-94D1-54222C63F5DA}</a:tableStyleId>
              </a:tblPr>
              <a:tblGrid>
                <a:gridCol w="2313932"/>
                <a:gridCol w="1861208"/>
                <a:gridCol w="1861208"/>
              </a:tblGrid>
              <a:tr h="209035">
                <a:tc>
                  <a:txBody>
                    <a:bodyPr/>
                    <a:lstStyle/>
                    <a:p>
                      <a:pPr algn="ctr" fontAlgn="ctr"/>
                      <a:r>
                        <a:rPr lang="en-IN" sz="1500" b="0" i="0" u="none" strike="noStrike" dirty="0" smtClean="0">
                          <a:solidFill>
                            <a:schemeClr val="tx1"/>
                          </a:solidFill>
                          <a:effectLst/>
                          <a:latin typeface="+mj-lt"/>
                        </a:rPr>
                        <a:t>Cases</a:t>
                      </a:r>
                      <a:r>
                        <a:rPr lang="en-IN" sz="1500" b="0" i="0" u="none" strike="noStrike" baseline="0" dirty="0" smtClean="0">
                          <a:solidFill>
                            <a:schemeClr val="tx1"/>
                          </a:solidFill>
                          <a:effectLst/>
                          <a:latin typeface="+mj-lt"/>
                        </a:rPr>
                        <a:t> Observed</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u="none" strike="noStrike" dirty="0" smtClean="0">
                          <a:effectLst/>
                          <a:latin typeface="+mj-lt"/>
                        </a:rPr>
                        <a:t>60</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(In %)</a:t>
                      </a:r>
                      <a:endParaRPr lang="en-IN" sz="1500" b="0" i="0" u="none" strike="noStrike" dirty="0">
                        <a:solidFill>
                          <a:srgbClr val="000000"/>
                        </a:solidFill>
                        <a:effectLst/>
                        <a:latin typeface="+mj-lt"/>
                      </a:endParaRPr>
                    </a:p>
                  </a:txBody>
                  <a:tcPr marL="9525" marR="9525" marT="9525" marB="0" anchor="ctr"/>
                </a:tc>
              </a:tr>
              <a:tr h="411414">
                <a:tc>
                  <a:txBody>
                    <a:bodyPr/>
                    <a:lstStyle/>
                    <a:p>
                      <a:pPr algn="ctr" fontAlgn="ctr"/>
                      <a:r>
                        <a:rPr lang="en-IN" sz="1500" b="0" i="0" u="none" strike="noStrike" dirty="0" smtClean="0">
                          <a:solidFill>
                            <a:schemeClr val="tx1"/>
                          </a:solidFill>
                          <a:effectLst/>
                          <a:latin typeface="+mj-lt"/>
                        </a:rPr>
                        <a:t>Discharged</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u="none" strike="noStrike" dirty="0" smtClean="0">
                          <a:effectLst/>
                          <a:latin typeface="+mj-lt"/>
                        </a:rPr>
                        <a:t>0</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0%</a:t>
                      </a:r>
                      <a:endParaRPr lang="en-IN" sz="1500" b="0" i="0" u="none" strike="noStrike" dirty="0">
                        <a:solidFill>
                          <a:srgbClr val="000000"/>
                        </a:solidFill>
                        <a:effectLst/>
                        <a:latin typeface="+mj-lt"/>
                      </a:endParaRPr>
                    </a:p>
                  </a:txBody>
                  <a:tcPr marL="9525" marR="9525" marT="9525" marB="0" anchor="ctr"/>
                </a:tc>
              </a:tr>
              <a:tr h="411414">
                <a:tc>
                  <a:txBody>
                    <a:bodyPr/>
                    <a:lstStyle/>
                    <a:p>
                      <a:pPr algn="ctr" fontAlgn="ctr"/>
                      <a:r>
                        <a:rPr lang="en-IN" sz="1500" b="0" i="0" u="none" strike="noStrike" dirty="0" smtClean="0">
                          <a:solidFill>
                            <a:srgbClr val="222222"/>
                          </a:solidFill>
                          <a:effectLst/>
                          <a:latin typeface="+mj-lt"/>
                        </a:rPr>
                        <a:t>Granted</a:t>
                      </a:r>
                      <a:r>
                        <a:rPr lang="en-IN" sz="1500" b="0" i="0" u="none" strike="noStrike" baseline="0" dirty="0" smtClean="0">
                          <a:solidFill>
                            <a:srgbClr val="222222"/>
                          </a:solidFill>
                          <a:effectLst/>
                          <a:latin typeface="+mj-lt"/>
                        </a:rPr>
                        <a:t> Bail </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b="0" i="0" u="none" strike="noStrike" dirty="0" smtClean="0">
                          <a:solidFill>
                            <a:srgbClr val="000000"/>
                          </a:solidFill>
                          <a:effectLst/>
                          <a:latin typeface="+mj-lt"/>
                        </a:rPr>
                        <a:t>0</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0%</a:t>
                      </a:r>
                      <a:endParaRPr lang="en-IN" sz="1500" b="0" i="0" u="none" strike="noStrike" dirty="0">
                        <a:solidFill>
                          <a:srgbClr val="000000"/>
                        </a:solidFill>
                        <a:effectLst/>
                        <a:latin typeface="+mj-lt"/>
                      </a:endParaRPr>
                    </a:p>
                  </a:txBody>
                  <a:tcPr marL="9525" marR="9525" marT="9525" marB="0" anchor="ctr"/>
                </a:tc>
              </a:tr>
              <a:tr h="411414">
                <a:tc>
                  <a:txBody>
                    <a:bodyPr/>
                    <a:lstStyle/>
                    <a:p>
                      <a:pPr algn="ctr" fontAlgn="ctr"/>
                      <a:r>
                        <a:rPr lang="en-IN" sz="1500" u="none" strike="noStrike" dirty="0" smtClean="0">
                          <a:effectLst/>
                          <a:latin typeface="+mj-lt"/>
                        </a:rPr>
                        <a:t>Remanded to Police Custody</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u="none" strike="noStrike" dirty="0" smtClean="0">
                          <a:effectLst/>
                          <a:latin typeface="+mj-lt"/>
                        </a:rPr>
                        <a:t>18</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30%</a:t>
                      </a:r>
                      <a:endParaRPr lang="en-IN" sz="1500" b="0" i="0" u="none" strike="noStrike" dirty="0">
                        <a:solidFill>
                          <a:srgbClr val="000000"/>
                        </a:solidFill>
                        <a:effectLst/>
                        <a:latin typeface="+mj-lt"/>
                      </a:endParaRPr>
                    </a:p>
                  </a:txBody>
                  <a:tcPr marL="9525" marR="9525" marT="9525" marB="0" anchor="ctr"/>
                </a:tc>
              </a:tr>
              <a:tr h="411414">
                <a:tc>
                  <a:txBody>
                    <a:bodyPr/>
                    <a:lstStyle/>
                    <a:p>
                      <a:pPr algn="ctr" fontAlgn="ctr"/>
                      <a:r>
                        <a:rPr lang="en-IN" sz="1500" b="0" i="0" u="none" strike="noStrike" dirty="0" smtClean="0">
                          <a:solidFill>
                            <a:srgbClr val="222222"/>
                          </a:solidFill>
                          <a:effectLst/>
                          <a:latin typeface="+mj-lt"/>
                        </a:rPr>
                        <a:t>Remanded</a:t>
                      </a:r>
                      <a:r>
                        <a:rPr lang="en-IN" sz="1500" b="0" i="0" u="none" strike="noStrike" baseline="0" dirty="0" smtClean="0">
                          <a:solidFill>
                            <a:srgbClr val="222222"/>
                          </a:solidFill>
                          <a:effectLst/>
                          <a:latin typeface="+mj-lt"/>
                        </a:rPr>
                        <a:t> to Judicial Custody</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b="0" i="0" u="none" strike="noStrike" dirty="0" smtClean="0">
                          <a:solidFill>
                            <a:srgbClr val="000000"/>
                          </a:solidFill>
                          <a:effectLst/>
                          <a:latin typeface="+mj-lt"/>
                        </a:rPr>
                        <a:t>42</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70%</a:t>
                      </a:r>
                      <a:endParaRPr lang="en-IN" sz="1500" b="0" i="0" u="none" strike="noStrike" dirty="0">
                        <a:solidFill>
                          <a:srgbClr val="000000"/>
                        </a:solidFill>
                        <a:effectLst/>
                        <a:latin typeface="+mj-lt"/>
                      </a:endParaRPr>
                    </a:p>
                  </a:txBody>
                  <a:tcPr marL="9525" marR="9525" marT="9525" marB="0" anchor="ctr"/>
                </a:tc>
              </a:tr>
            </a:tbl>
          </a:graphicData>
        </a:graphic>
      </p:graphicFrame>
      <p:sp>
        <p:nvSpPr>
          <p:cNvPr id="3" name="TextBox 2"/>
          <p:cNvSpPr txBox="1"/>
          <p:nvPr/>
        </p:nvSpPr>
        <p:spPr>
          <a:xfrm>
            <a:off x="3327108" y="1450326"/>
            <a:ext cx="5890055" cy="769441"/>
          </a:xfrm>
          <a:prstGeom prst="rect">
            <a:avLst/>
          </a:prstGeom>
          <a:solidFill>
            <a:schemeClr val="accent2">
              <a:lumMod val="40000"/>
              <a:lumOff val="60000"/>
            </a:schemeClr>
          </a:solidFill>
        </p:spPr>
        <p:txBody>
          <a:bodyPr wrap="square" rtlCol="0">
            <a:spAutoFit/>
          </a:bodyPr>
          <a:lstStyle/>
          <a:p>
            <a:pPr algn="ctr"/>
            <a:r>
              <a:rPr lang="en-SG" sz="2000" b="1" dirty="0">
                <a:solidFill>
                  <a:prstClr val="black"/>
                </a:solidFill>
              </a:rPr>
              <a:t>Remand Orders: Observations</a:t>
            </a:r>
            <a:r>
              <a:rPr lang="en-IN" sz="2000" b="1" dirty="0">
                <a:solidFill>
                  <a:prstClr val="black"/>
                </a:solidFill>
              </a:rPr>
              <a:t/>
            </a:r>
            <a:br>
              <a:rPr lang="en-IN" sz="2000" b="1" dirty="0">
                <a:solidFill>
                  <a:prstClr val="black"/>
                </a:solidFill>
              </a:rPr>
            </a:br>
            <a:r>
              <a:rPr lang="en-SG" sz="1200" b="1" i="1" dirty="0">
                <a:solidFill>
                  <a:prstClr val="black"/>
                </a:solidFill>
              </a:rPr>
              <a:t>Courts: Five courts were chosen-  CMM Court,  Two ACMM Courts, Two MM </a:t>
            </a:r>
            <a:r>
              <a:rPr lang="en-SG" sz="1200" b="1" i="1" dirty="0" smtClean="0">
                <a:solidFill>
                  <a:prstClr val="black"/>
                </a:solidFill>
              </a:rPr>
              <a:t>Courts in Jodhpur </a:t>
            </a:r>
            <a:endParaRPr lang="en-IN" sz="1200" dirty="0">
              <a:solidFill>
                <a:prstClr val="black"/>
              </a:solidFill>
            </a:endParaRPr>
          </a:p>
        </p:txBody>
      </p:sp>
    </p:spTree>
    <p:extLst>
      <p:ext uri="{BB962C8B-B14F-4D97-AF65-F5344CB8AC3E}">
        <p14:creationId xmlns:p14="http://schemas.microsoft.com/office/powerpoint/2010/main" val="1620024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8" y="696691"/>
            <a:ext cx="9508901" cy="1015663"/>
          </a:xfrm>
          <a:prstGeom prst="rect">
            <a:avLst/>
          </a:prstGeom>
        </p:spPr>
        <p:txBody>
          <a:bodyPr wrap="square">
            <a:spAutoFit/>
          </a:bodyPr>
          <a:lstStyle/>
          <a:p>
            <a:r>
              <a:rPr lang="en-IN" sz="2000" b="1" i="0" dirty="0" smtClean="0">
                <a:solidFill>
                  <a:srgbClr val="293136"/>
                </a:solidFill>
                <a:effectLst/>
                <a:latin typeface="+mj-lt"/>
              </a:rPr>
              <a:t>Section 59 </a:t>
            </a:r>
            <a:r>
              <a:rPr lang="en-IN" sz="2000" b="1" i="0" dirty="0" err="1" smtClean="0">
                <a:solidFill>
                  <a:srgbClr val="293136"/>
                </a:solidFill>
                <a:effectLst/>
                <a:latin typeface="+mj-lt"/>
              </a:rPr>
              <a:t>CrPC</a:t>
            </a:r>
            <a:r>
              <a:rPr lang="en-IN" sz="2000" b="1" i="0" dirty="0" smtClean="0">
                <a:solidFill>
                  <a:srgbClr val="293136"/>
                </a:solidFill>
                <a:effectLst/>
                <a:latin typeface="+mj-lt"/>
              </a:rPr>
              <a:t> :Discharge of person apprehended</a:t>
            </a:r>
          </a:p>
          <a:p>
            <a:r>
              <a:rPr lang="en-IN" sz="2000" b="0" i="0" dirty="0" smtClean="0">
                <a:solidFill>
                  <a:srgbClr val="293136"/>
                </a:solidFill>
                <a:effectLst/>
                <a:latin typeface="+mj-lt"/>
              </a:rPr>
              <a:t>No person who has been arrested by a police officer shall be discharged except on his own bond, or on bail, or under the special order of a Magistrate.</a:t>
            </a:r>
            <a:endParaRPr lang="en-IN" sz="2000" b="0" i="0" dirty="0">
              <a:solidFill>
                <a:srgbClr val="293136"/>
              </a:solidFill>
              <a:effectLst/>
              <a:latin typeface="+mj-lt"/>
            </a:endParaRPr>
          </a:p>
        </p:txBody>
      </p:sp>
      <p:sp>
        <p:nvSpPr>
          <p:cNvPr id="3" name="Rectangle 2"/>
          <p:cNvSpPr/>
          <p:nvPr/>
        </p:nvSpPr>
        <p:spPr>
          <a:xfrm>
            <a:off x="1219198" y="3113618"/>
            <a:ext cx="7383887" cy="707886"/>
          </a:xfrm>
          <a:prstGeom prst="rect">
            <a:avLst/>
          </a:prstGeom>
        </p:spPr>
        <p:txBody>
          <a:bodyPr wrap="square">
            <a:spAutoFit/>
          </a:bodyPr>
          <a:lstStyle/>
          <a:p>
            <a:r>
              <a:rPr lang="en-IN" sz="2000" b="1" i="0" dirty="0" smtClean="0">
                <a:solidFill>
                  <a:srgbClr val="000000"/>
                </a:solidFill>
                <a:effectLst/>
                <a:latin typeface="+mj-lt"/>
              </a:rPr>
              <a:t>437: When bail may be taken in case of non- </a:t>
            </a:r>
            <a:r>
              <a:rPr lang="en-IN" sz="2000" b="1" i="0" dirty="0" err="1" smtClean="0">
                <a:solidFill>
                  <a:srgbClr val="000000"/>
                </a:solidFill>
                <a:effectLst/>
                <a:latin typeface="+mj-lt"/>
              </a:rPr>
              <a:t>bailable</a:t>
            </a:r>
            <a:r>
              <a:rPr lang="en-IN" sz="2000" b="1" i="0" dirty="0" smtClean="0">
                <a:solidFill>
                  <a:srgbClr val="000000"/>
                </a:solidFill>
                <a:effectLst/>
                <a:latin typeface="+mj-lt"/>
              </a:rPr>
              <a:t> offence </a:t>
            </a:r>
            <a:r>
              <a:rPr lang="en-IN" sz="2000" dirty="0">
                <a:latin typeface="+mj-lt"/>
              </a:rPr>
              <a:t>http://indiankanoon.org/doc/848468/</a:t>
            </a:r>
          </a:p>
        </p:txBody>
      </p:sp>
      <p:sp>
        <p:nvSpPr>
          <p:cNvPr id="4" name="Rectangle 3"/>
          <p:cNvSpPr/>
          <p:nvPr/>
        </p:nvSpPr>
        <p:spPr>
          <a:xfrm>
            <a:off x="1161242" y="3821504"/>
            <a:ext cx="9624812" cy="2831544"/>
          </a:xfrm>
          <a:prstGeom prst="rect">
            <a:avLst/>
          </a:prstGeom>
        </p:spPr>
        <p:txBody>
          <a:bodyPr wrap="square">
            <a:spAutoFit/>
          </a:bodyPr>
          <a:lstStyle/>
          <a:p>
            <a:pPr algn="just"/>
            <a:r>
              <a:rPr lang="en-IN" sz="2000" b="1" dirty="0" smtClean="0">
                <a:solidFill>
                  <a:srgbClr val="000000"/>
                </a:solidFill>
                <a:latin typeface="+mj-lt"/>
              </a:rPr>
              <a:t>Section 167 (2)</a:t>
            </a:r>
            <a:r>
              <a:rPr lang="en-IN" sz="2000" b="1" dirty="0" err="1" smtClean="0">
                <a:solidFill>
                  <a:srgbClr val="000000"/>
                </a:solidFill>
                <a:latin typeface="+mj-lt"/>
              </a:rPr>
              <a:t>CrPC</a:t>
            </a:r>
            <a:r>
              <a:rPr lang="en-IN" sz="2000" b="1" dirty="0" smtClean="0">
                <a:solidFill>
                  <a:srgbClr val="000000"/>
                </a:solidFill>
                <a:latin typeface="+mj-lt"/>
              </a:rPr>
              <a:t>:</a:t>
            </a:r>
          </a:p>
          <a:p>
            <a:pPr algn="just"/>
            <a:r>
              <a:rPr lang="en-IN" sz="2000" dirty="0" smtClean="0">
                <a:solidFill>
                  <a:srgbClr val="000000"/>
                </a:solidFill>
                <a:latin typeface="+mj-lt"/>
              </a:rPr>
              <a:t> The Magistrate to whom an accused person is forwarded under this section may, whether he has or has not jurisdiction to try the case, from time to time, authorise the detention of the accused in such custody as such Magistrate thinks fit, for a term not exceeding fifteen days in the whole;…</a:t>
            </a:r>
            <a:endParaRPr lang="en-IN" sz="2000" dirty="0" smtClean="0">
              <a:solidFill>
                <a:prstClr val="black"/>
              </a:solidFill>
              <a:latin typeface="+mj-lt"/>
            </a:endParaRPr>
          </a:p>
          <a:p>
            <a:pPr algn="just"/>
            <a:r>
              <a:rPr lang="en-IN" sz="2000" b="1" dirty="0" smtClean="0">
                <a:solidFill>
                  <a:srgbClr val="000000"/>
                </a:solidFill>
                <a:latin typeface="+mj-lt"/>
              </a:rPr>
              <a:t>Section 167 (3)</a:t>
            </a:r>
            <a:r>
              <a:rPr lang="en-IN" sz="2000" b="1" dirty="0" err="1" smtClean="0">
                <a:solidFill>
                  <a:srgbClr val="000000"/>
                </a:solidFill>
                <a:latin typeface="+mj-lt"/>
              </a:rPr>
              <a:t>CrPC</a:t>
            </a:r>
            <a:r>
              <a:rPr lang="en-IN" sz="2000" b="1" dirty="0" smtClean="0">
                <a:solidFill>
                  <a:srgbClr val="000000"/>
                </a:solidFill>
                <a:latin typeface="+mj-lt"/>
              </a:rPr>
              <a:t>: </a:t>
            </a:r>
          </a:p>
          <a:p>
            <a:pPr algn="just"/>
            <a:r>
              <a:rPr lang="en-IN" sz="2000" dirty="0" smtClean="0">
                <a:solidFill>
                  <a:prstClr val="black"/>
                </a:solidFill>
                <a:latin typeface="+mj-lt"/>
              </a:rPr>
              <a:t>A Magistrate authorising under this section detention in the custody of the police shall record his reasons for so doing. </a:t>
            </a:r>
            <a:endParaRPr lang="en-IN" sz="2000" dirty="0" smtClean="0">
              <a:solidFill>
                <a:srgbClr val="000000"/>
              </a:solidFill>
              <a:latin typeface="+mj-lt"/>
            </a:endParaRPr>
          </a:p>
          <a:p>
            <a:pPr algn="just"/>
            <a:endParaRPr lang="en-IN" dirty="0">
              <a:solidFill>
                <a:prstClr val="black"/>
              </a:solidFill>
            </a:endParaRPr>
          </a:p>
        </p:txBody>
      </p:sp>
      <p:sp>
        <p:nvSpPr>
          <p:cNvPr id="5" name="Rectangle 4"/>
          <p:cNvSpPr/>
          <p:nvPr/>
        </p:nvSpPr>
        <p:spPr>
          <a:xfrm>
            <a:off x="1219198" y="1934617"/>
            <a:ext cx="10251583" cy="981423"/>
          </a:xfrm>
          <a:prstGeom prst="rect">
            <a:avLst/>
          </a:prstGeom>
        </p:spPr>
        <p:txBody>
          <a:bodyPr wrap="square">
            <a:spAutoFit/>
          </a:bodyPr>
          <a:lstStyle/>
          <a:p>
            <a:pPr>
              <a:lnSpc>
                <a:spcPct val="107000"/>
              </a:lnSpc>
              <a:spcAft>
                <a:spcPts val="8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“…If the arrest effected by the police officer does not satisfy the requirements of Section 41 of the Code,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Magistrate is duty bound not to authorize his further detention and release the accused</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Arnesh</a:t>
            </a:r>
            <a:r>
              <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Kumar v State of Bihar 2014</a:t>
            </a:r>
            <a:r>
              <a:rPr lang="en-IN" sz="10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9886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5571" y="1064430"/>
            <a:ext cx="6739944" cy="369332"/>
          </a:xfrm>
          <a:prstGeom prst="rect">
            <a:avLst/>
          </a:prstGeom>
        </p:spPr>
        <p:txBody>
          <a:bodyPr wrap="square">
            <a:spAutoFit/>
          </a:bodyPr>
          <a:lstStyle/>
          <a:p>
            <a:pPr algn="ctr"/>
            <a:r>
              <a:rPr lang="en-IN" b="1" dirty="0" smtClean="0">
                <a:solidFill>
                  <a:srgbClr val="000000"/>
                </a:solidFill>
                <a:latin typeface="Garamond" panose="02020404030301010803" pitchFamily="18" charset="0"/>
              </a:rPr>
              <a:t>When is remand </a:t>
            </a:r>
            <a:r>
              <a:rPr lang="en-IN" b="1" dirty="0">
                <a:solidFill>
                  <a:srgbClr val="000000"/>
                </a:solidFill>
                <a:latin typeface="Garamond" panose="02020404030301010803" pitchFamily="18" charset="0"/>
              </a:rPr>
              <a:t> </a:t>
            </a:r>
            <a:r>
              <a:rPr lang="en-IN" b="1" dirty="0" smtClean="0">
                <a:solidFill>
                  <a:srgbClr val="000000"/>
                </a:solidFill>
                <a:latin typeface="Garamond" panose="02020404030301010803" pitchFamily="18" charset="0"/>
              </a:rPr>
              <a:t> </a:t>
            </a:r>
            <a:r>
              <a:rPr lang="en-IN" b="1" dirty="0">
                <a:solidFill>
                  <a:srgbClr val="000000"/>
                </a:solidFill>
                <a:latin typeface="Garamond" panose="02020404030301010803" pitchFamily="18" charset="0"/>
              </a:rPr>
              <a:t>‘reasonable</a:t>
            </a:r>
            <a:r>
              <a:rPr lang="en-IN" b="1" dirty="0" smtClean="0">
                <a:solidFill>
                  <a:srgbClr val="000000"/>
                </a:solidFill>
                <a:latin typeface="Garamond" panose="02020404030301010803" pitchFamily="18" charset="0"/>
              </a:rPr>
              <a:t>’?</a:t>
            </a:r>
            <a:endParaRPr lang="en-IN" b="1" i="0" dirty="0" smtClean="0">
              <a:solidFill>
                <a:srgbClr val="222222"/>
              </a:solidFill>
              <a:effectLst/>
              <a:latin typeface="arial" panose="020B0604020202020204" pitchFamily="34" charset="0"/>
            </a:endParaRPr>
          </a:p>
        </p:txBody>
      </p:sp>
      <p:sp>
        <p:nvSpPr>
          <p:cNvPr id="3" name="Rectangle 2"/>
          <p:cNvSpPr/>
          <p:nvPr/>
        </p:nvSpPr>
        <p:spPr>
          <a:xfrm>
            <a:off x="1554050" y="1626945"/>
            <a:ext cx="9414457" cy="4009944"/>
          </a:xfrm>
          <a:prstGeom prst="rect">
            <a:avLst/>
          </a:prstGeom>
        </p:spPr>
        <p:txBody>
          <a:bodyPr wrap="square">
            <a:spAutoFit/>
          </a:bodyPr>
          <a:lstStyle/>
          <a:p>
            <a:pPr>
              <a:lnSpc>
                <a:spcPct val="107000"/>
              </a:lnSpc>
              <a:spcAft>
                <a:spcPts val="8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1500" dirty="0">
                <a:solidFill>
                  <a:prstClr val="black"/>
                </a:solidFill>
                <a:latin typeface="+mj-lt"/>
                <a:ea typeface="Calibri" panose="020F0502020204030204" pitchFamily="34" charset="0"/>
                <a:cs typeface="Times New Roman" panose="02020603050405020304" pitchFamily="18" charset="0"/>
              </a:rPr>
              <a:t>The power to </a:t>
            </a:r>
            <a:r>
              <a:rPr lang="en-US" sz="1500" dirty="0" err="1">
                <a:solidFill>
                  <a:prstClr val="black"/>
                </a:solidFill>
                <a:latin typeface="+mj-lt"/>
                <a:ea typeface="Calibri" panose="020F0502020204030204" pitchFamily="34" charset="0"/>
                <a:cs typeface="Times New Roman" panose="02020603050405020304" pitchFamily="18" charset="0"/>
              </a:rPr>
              <a:t>authorise</a:t>
            </a:r>
            <a:r>
              <a:rPr lang="en-US" sz="1500" dirty="0">
                <a:solidFill>
                  <a:prstClr val="black"/>
                </a:solidFill>
                <a:latin typeface="+mj-lt"/>
                <a:ea typeface="Calibri" panose="020F0502020204030204" pitchFamily="34" charset="0"/>
                <a:cs typeface="Times New Roman" panose="02020603050405020304" pitchFamily="18" charset="0"/>
              </a:rPr>
              <a:t> detention is a very solemn function. It affects the liberty and freedom of citizens and needs to be exercised with great care and caution…Our experience tells us that it is not exercised with the seriousness it deserves...</a:t>
            </a:r>
            <a:r>
              <a:rPr lang="en-US" sz="1500" b="1" dirty="0">
                <a:solidFill>
                  <a:prstClr val="black"/>
                </a:solidFill>
                <a:latin typeface="+mj-lt"/>
                <a:ea typeface="Calibri" panose="020F0502020204030204" pitchFamily="34" charset="0"/>
                <a:cs typeface="Times New Roman" panose="02020603050405020304" pitchFamily="18" charset="0"/>
              </a:rPr>
              <a:t>Detention is authorized in a routine, casual and cavalier manner</a:t>
            </a:r>
            <a:r>
              <a:rPr lang="en-US" sz="1500" dirty="0" smtClean="0">
                <a:solidFill>
                  <a:prstClr val="black"/>
                </a:solidFill>
                <a:latin typeface="+mj-lt"/>
                <a:ea typeface="Calibri" panose="020F0502020204030204" pitchFamily="34" charset="0"/>
                <a:cs typeface="Times New Roman" panose="02020603050405020304" pitchFamily="18" charset="0"/>
              </a:rPr>
              <a:t>”.</a:t>
            </a:r>
          </a:p>
          <a:p>
            <a:pPr>
              <a:lnSpc>
                <a:spcPct val="107000"/>
              </a:lnSpc>
              <a:spcAft>
                <a:spcPts val="800"/>
              </a:spcAft>
            </a:pPr>
            <a:r>
              <a:rPr lang="en-IN" sz="1500" dirty="0" smtClean="0">
                <a:solidFill>
                  <a:srgbClr val="262626"/>
                </a:solidFill>
                <a:latin typeface="+mj-lt"/>
                <a:ea typeface="Times New Roman" panose="02020603050405020304" pitchFamily="18" charset="0"/>
                <a:cs typeface="Arial" panose="020B0604020202020204" pitchFamily="34" charset="0"/>
              </a:rPr>
              <a:t>“... when a suspect is arrested and produced before a Magistrate for authorising detention, the Magistrate has to address the question whether </a:t>
            </a:r>
            <a:r>
              <a:rPr lang="en-IN" sz="1500" b="1" dirty="0" smtClean="0">
                <a:solidFill>
                  <a:srgbClr val="262626"/>
                </a:solidFill>
                <a:latin typeface="+mj-lt"/>
                <a:ea typeface="Times New Roman" panose="02020603050405020304" pitchFamily="18" charset="0"/>
                <a:cs typeface="Arial" panose="020B0604020202020204" pitchFamily="34" charset="0"/>
              </a:rPr>
              <a:t>specific reasons</a:t>
            </a:r>
            <a:r>
              <a:rPr lang="en-IN" sz="1500" dirty="0" smtClean="0">
                <a:solidFill>
                  <a:srgbClr val="262626"/>
                </a:solidFill>
                <a:latin typeface="+mj-lt"/>
                <a:ea typeface="Times New Roman" panose="02020603050405020304" pitchFamily="18" charset="0"/>
                <a:cs typeface="Arial" panose="020B0604020202020204" pitchFamily="34" charset="0"/>
              </a:rPr>
              <a:t> have been recorded for arrest and if so, prima facie those </a:t>
            </a:r>
            <a:r>
              <a:rPr lang="en-IN" sz="1500" b="1" dirty="0" smtClean="0">
                <a:solidFill>
                  <a:srgbClr val="262626"/>
                </a:solidFill>
                <a:latin typeface="+mj-lt"/>
                <a:ea typeface="Times New Roman" panose="02020603050405020304" pitchFamily="18" charset="0"/>
                <a:cs typeface="Arial" panose="020B0604020202020204" pitchFamily="34" charset="0"/>
              </a:rPr>
              <a:t>reasons are relevant </a:t>
            </a:r>
            <a:r>
              <a:rPr lang="en-IN" sz="1500" dirty="0" smtClean="0">
                <a:solidFill>
                  <a:srgbClr val="262626"/>
                </a:solidFill>
                <a:latin typeface="+mj-lt"/>
                <a:ea typeface="Times New Roman" panose="02020603050405020304" pitchFamily="18" charset="0"/>
                <a:cs typeface="Arial" panose="020B0604020202020204" pitchFamily="34" charset="0"/>
              </a:rPr>
              <a:t>and secondly a </a:t>
            </a:r>
            <a:r>
              <a:rPr lang="en-IN" sz="1500" b="1" dirty="0" smtClean="0">
                <a:solidFill>
                  <a:srgbClr val="262626"/>
                </a:solidFill>
                <a:latin typeface="+mj-lt"/>
                <a:ea typeface="Times New Roman" panose="02020603050405020304" pitchFamily="18" charset="0"/>
                <a:cs typeface="Arial" panose="020B0604020202020204" pitchFamily="34" charset="0"/>
              </a:rPr>
              <a:t>reasonable conclusion </a:t>
            </a:r>
            <a:r>
              <a:rPr lang="en-IN" sz="1500" dirty="0" smtClean="0">
                <a:solidFill>
                  <a:srgbClr val="262626"/>
                </a:solidFill>
                <a:latin typeface="+mj-lt"/>
                <a:ea typeface="Times New Roman" panose="02020603050405020304" pitchFamily="18" charset="0"/>
                <a:cs typeface="Arial" panose="020B0604020202020204" pitchFamily="34" charset="0"/>
              </a:rPr>
              <a:t>could at all be reached by the police officer that one or the other conditions stated above are attracted”.</a:t>
            </a:r>
            <a:endParaRPr lang="en-US" sz="1500" dirty="0" smtClean="0">
              <a:solidFill>
                <a:prstClr val="black"/>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500" dirty="0" smtClean="0">
                <a:solidFill>
                  <a:prstClr val="black"/>
                </a:solidFill>
                <a:latin typeface="+mj-lt"/>
                <a:ea typeface="Calibri" panose="020F0502020204030204" pitchFamily="34" charset="0"/>
                <a:cs typeface="Times New Roman" panose="02020603050405020304" pitchFamily="18" charset="0"/>
              </a:rPr>
              <a:t>“…[</a:t>
            </a:r>
            <a:r>
              <a:rPr lang="en-US" sz="1500" dirty="0">
                <a:solidFill>
                  <a:prstClr val="black"/>
                </a:solidFill>
                <a:latin typeface="+mj-lt"/>
                <a:ea typeface="Calibri" panose="020F0502020204030204" pitchFamily="34" charset="0"/>
                <a:cs typeface="Times New Roman" panose="02020603050405020304" pitchFamily="18" charset="0"/>
              </a:rPr>
              <a:t>W]hen an accused is produced before the Magistrate, the police officer effecting the arrest is required to furnish to the Magistrate, the facts, reasons and its conclusions for arrest and the Magistrate in turn is to be satisfied that </a:t>
            </a:r>
            <a:r>
              <a:rPr lang="en-US" sz="1500" b="1" dirty="0">
                <a:solidFill>
                  <a:prstClr val="black"/>
                </a:solidFill>
                <a:latin typeface="+mj-lt"/>
                <a:ea typeface="Calibri" panose="020F0502020204030204" pitchFamily="34" charset="0"/>
                <a:cs typeface="Times New Roman" panose="02020603050405020304" pitchFamily="18" charset="0"/>
              </a:rPr>
              <a:t>condition precedent for arrest </a:t>
            </a:r>
            <a:r>
              <a:rPr lang="en-US" sz="1500" dirty="0">
                <a:solidFill>
                  <a:prstClr val="black"/>
                </a:solidFill>
                <a:latin typeface="+mj-lt"/>
                <a:ea typeface="Calibri" panose="020F0502020204030204" pitchFamily="34" charset="0"/>
                <a:cs typeface="Times New Roman" panose="02020603050405020304" pitchFamily="18" charset="0"/>
              </a:rPr>
              <a:t>under Section 41 </a:t>
            </a:r>
            <a:r>
              <a:rPr lang="en-US" sz="1500" dirty="0" err="1">
                <a:solidFill>
                  <a:prstClr val="black"/>
                </a:solidFill>
                <a:latin typeface="+mj-lt"/>
                <a:ea typeface="Calibri" panose="020F0502020204030204" pitchFamily="34" charset="0"/>
                <a:cs typeface="Times New Roman" panose="02020603050405020304" pitchFamily="18" charset="0"/>
              </a:rPr>
              <a:t>Cr.P.C</a:t>
            </a:r>
            <a:r>
              <a:rPr lang="en-US" sz="1500" dirty="0">
                <a:solidFill>
                  <a:prstClr val="black"/>
                </a:solidFill>
                <a:latin typeface="+mj-lt"/>
                <a:ea typeface="Calibri" panose="020F0502020204030204" pitchFamily="34" charset="0"/>
                <a:cs typeface="Times New Roman" panose="02020603050405020304" pitchFamily="18" charset="0"/>
              </a:rPr>
              <a:t>. has been satisfied and it is </a:t>
            </a:r>
            <a:r>
              <a:rPr lang="en-US" sz="1500" b="1" dirty="0">
                <a:solidFill>
                  <a:prstClr val="black"/>
                </a:solidFill>
                <a:latin typeface="+mj-lt"/>
                <a:ea typeface="Calibri" panose="020F0502020204030204" pitchFamily="34" charset="0"/>
                <a:cs typeface="Times New Roman" panose="02020603050405020304" pitchFamily="18" charset="0"/>
              </a:rPr>
              <a:t>only thereafter that he will authorize the detention </a:t>
            </a:r>
            <a:r>
              <a:rPr lang="en-US" sz="1500" dirty="0">
                <a:solidFill>
                  <a:prstClr val="black"/>
                </a:solidFill>
                <a:latin typeface="+mj-lt"/>
                <a:ea typeface="Calibri" panose="020F0502020204030204" pitchFamily="34" charset="0"/>
                <a:cs typeface="Times New Roman" panose="02020603050405020304" pitchFamily="18" charset="0"/>
              </a:rPr>
              <a:t>of an accused”. </a:t>
            </a:r>
          </a:p>
          <a:p>
            <a:pPr>
              <a:lnSpc>
                <a:spcPct val="107000"/>
              </a:lnSpc>
              <a:spcAft>
                <a:spcPts val="800"/>
              </a:spcAft>
            </a:pPr>
            <a:r>
              <a:rPr lang="en-IN" sz="1500" dirty="0" smtClean="0">
                <a:solidFill>
                  <a:srgbClr val="262626"/>
                </a:solidFill>
                <a:latin typeface="+mj-lt"/>
              </a:rPr>
              <a:t>Authorising detention without recording reasons as aforesaid by the judicial Magistrate concerned shall be liable for </a:t>
            </a:r>
            <a:r>
              <a:rPr lang="en-IN" sz="1500" b="1" dirty="0" smtClean="0">
                <a:solidFill>
                  <a:srgbClr val="262626"/>
                </a:solidFill>
                <a:latin typeface="+mj-lt"/>
              </a:rPr>
              <a:t>departmental action </a:t>
            </a:r>
            <a:r>
              <a:rPr lang="en-IN" sz="1500" dirty="0" smtClean="0">
                <a:solidFill>
                  <a:srgbClr val="262626"/>
                </a:solidFill>
                <a:latin typeface="+mj-lt"/>
              </a:rPr>
              <a:t>by the appropriate High Court</a:t>
            </a:r>
            <a:endParaRPr lang="en-US" sz="1500" dirty="0" smtClean="0">
              <a:solidFill>
                <a:prstClr val="black"/>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500" b="1" i="1" dirty="0" err="1" smtClean="0">
                <a:solidFill>
                  <a:prstClr val="black"/>
                </a:solidFill>
                <a:latin typeface="+mj-lt"/>
                <a:ea typeface="Calibri" panose="020F0502020204030204" pitchFamily="34" charset="0"/>
                <a:cs typeface="Times New Roman" panose="02020603050405020304" pitchFamily="18" charset="0"/>
              </a:rPr>
              <a:t>Arnesh</a:t>
            </a:r>
            <a:r>
              <a:rPr lang="en-US" sz="1500" b="1" i="1" dirty="0" smtClean="0">
                <a:solidFill>
                  <a:prstClr val="black"/>
                </a:solidFill>
                <a:latin typeface="+mj-lt"/>
                <a:ea typeface="Calibri" panose="020F0502020204030204" pitchFamily="34" charset="0"/>
                <a:cs typeface="Times New Roman" panose="02020603050405020304" pitchFamily="18" charset="0"/>
              </a:rPr>
              <a:t> Kumar v State of Bihar 2014</a:t>
            </a:r>
            <a:endParaRPr lang="en-IN" sz="1500" b="1" i="1" dirty="0">
              <a:solidFill>
                <a:prstClr val="black"/>
              </a:solidFill>
              <a:latin typeface="+mj-lt"/>
              <a:ea typeface="Calibri" panose="020F0502020204030204" pitchFamily="34" charset="0"/>
              <a:cs typeface="Times New Roman" panose="02020603050405020304" pitchFamily="18" charset="0"/>
            </a:endParaRPr>
          </a:p>
        </p:txBody>
      </p:sp>
      <p:sp>
        <p:nvSpPr>
          <p:cNvPr id="4" name="Rectangle 3"/>
          <p:cNvSpPr/>
          <p:nvPr/>
        </p:nvSpPr>
        <p:spPr>
          <a:xfrm>
            <a:off x="1554050" y="4519301"/>
            <a:ext cx="8478591" cy="646331"/>
          </a:xfrm>
          <a:prstGeom prst="rect">
            <a:avLst/>
          </a:prstGeom>
        </p:spPr>
        <p:txBody>
          <a:bodyPr wrap="square">
            <a:spAutoFit/>
          </a:bodyPr>
          <a:lstStyle/>
          <a:p>
            <a:r>
              <a:rPr lang="en-IN" dirty="0">
                <a:solidFill>
                  <a:prstClr val="black"/>
                </a:solidFill>
              </a:rPr>
              <a:t/>
            </a:r>
            <a:br>
              <a:rPr lang="en-IN" dirty="0">
                <a:solidFill>
                  <a:prstClr val="black"/>
                </a:solidFill>
              </a:rPr>
            </a:br>
            <a:endParaRPr lang="en-IN" dirty="0">
              <a:solidFill>
                <a:prstClr val="black"/>
              </a:solidFill>
            </a:endParaRPr>
          </a:p>
        </p:txBody>
      </p:sp>
    </p:spTree>
    <p:extLst>
      <p:ext uri="{BB962C8B-B14F-4D97-AF65-F5344CB8AC3E}">
        <p14:creationId xmlns:p14="http://schemas.microsoft.com/office/powerpoint/2010/main" val="2886767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867" y="1104809"/>
            <a:ext cx="6798735" cy="1078220"/>
          </a:xfrm>
          <a:solidFill>
            <a:schemeClr val="accent2">
              <a:lumMod val="40000"/>
              <a:lumOff val="60000"/>
            </a:schemeClr>
          </a:solidFill>
        </p:spPr>
        <p:txBody>
          <a:bodyPr>
            <a:normAutofit/>
          </a:bodyPr>
          <a:lstStyle/>
          <a:p>
            <a:r>
              <a:rPr lang="en-IN" sz="1500" b="1" dirty="0"/>
              <a:t>A 2010 MICROSTUDY OF PERCEPTIONS OF UNDERTRIALS IN ALWAR PRISON</a:t>
            </a:r>
          </a:p>
        </p:txBody>
      </p:sp>
      <p:sp>
        <p:nvSpPr>
          <p:cNvPr id="3" name="Content Placeholder 2"/>
          <p:cNvSpPr>
            <a:spLocks noGrp="1"/>
          </p:cNvSpPr>
          <p:nvPr>
            <p:ph idx="1"/>
          </p:nvPr>
        </p:nvSpPr>
        <p:spPr/>
        <p:txBody>
          <a:bodyPr>
            <a:normAutofit/>
          </a:bodyPr>
          <a:lstStyle/>
          <a:p>
            <a:r>
              <a:rPr lang="en-IN" sz="2000" dirty="0"/>
              <a:t>The procedural standards provide that the Magistrate can extend, from time to time, the period of detention of the accused to a term not exceeding 15 days till the statutory limit of filing the charge sheet is over.</a:t>
            </a:r>
          </a:p>
          <a:p>
            <a:r>
              <a:rPr lang="en-IN" sz="2000" dirty="0"/>
              <a:t>The findings reveal that less than two-fifth of the total cases (37%) the respondents are produced within fifteen days but the extension of remand was never less than 14 days. 26% of the total respondents reported to being produced every 15 days. Another 9% claimed to be produced every month while 5% reported to be able to access court after more than one month. </a:t>
            </a:r>
          </a:p>
        </p:txBody>
      </p:sp>
    </p:spTree>
    <p:extLst>
      <p:ext uri="{BB962C8B-B14F-4D97-AF65-F5344CB8AC3E}">
        <p14:creationId xmlns:p14="http://schemas.microsoft.com/office/powerpoint/2010/main" val="1047353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361128" y="3401568"/>
          <a:ext cx="7456867" cy="2625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00255" y="960929"/>
            <a:ext cx="5890055" cy="769441"/>
          </a:xfrm>
          <a:prstGeom prst="rect">
            <a:avLst/>
          </a:prstGeom>
          <a:solidFill>
            <a:schemeClr val="accent2">
              <a:lumMod val="40000"/>
              <a:lumOff val="60000"/>
            </a:schemeClr>
          </a:solidFill>
        </p:spPr>
        <p:txBody>
          <a:bodyPr wrap="square" rtlCol="0">
            <a:spAutoFit/>
          </a:bodyPr>
          <a:lstStyle/>
          <a:p>
            <a:pPr algn="ctr"/>
            <a:r>
              <a:rPr lang="en-SG" sz="2000" b="1" dirty="0">
                <a:solidFill>
                  <a:prstClr val="black"/>
                </a:solidFill>
              </a:rPr>
              <a:t>Remand Orders: Observations</a:t>
            </a:r>
            <a:r>
              <a:rPr lang="en-IN" sz="2000" b="1" dirty="0">
                <a:solidFill>
                  <a:prstClr val="black"/>
                </a:solidFill>
              </a:rPr>
              <a:t/>
            </a:r>
            <a:br>
              <a:rPr lang="en-IN" sz="2000" b="1" dirty="0">
                <a:solidFill>
                  <a:prstClr val="black"/>
                </a:solidFill>
              </a:rPr>
            </a:br>
            <a:r>
              <a:rPr lang="en-SG" sz="1200" b="1" i="1" dirty="0">
                <a:solidFill>
                  <a:prstClr val="black"/>
                </a:solidFill>
              </a:rPr>
              <a:t>Courts: Five courts were chosen-  CMM Court,  Two ACMM Courts, Two MM </a:t>
            </a:r>
            <a:r>
              <a:rPr lang="en-SG" sz="1200" b="1" i="1" dirty="0" smtClean="0">
                <a:solidFill>
                  <a:prstClr val="black"/>
                </a:solidFill>
              </a:rPr>
              <a:t>Courts in Jodhpur </a:t>
            </a:r>
            <a:endParaRPr lang="en-IN" sz="1200" dirty="0">
              <a:solidFill>
                <a:prstClr val="black"/>
              </a:solidFill>
            </a:endParaRPr>
          </a:p>
        </p:txBody>
      </p:sp>
      <p:graphicFrame>
        <p:nvGraphicFramePr>
          <p:cNvPr id="6" name="Table 5"/>
          <p:cNvGraphicFramePr>
            <a:graphicFrameLocks noGrp="1"/>
          </p:cNvGraphicFramePr>
          <p:nvPr>
            <p:extLst/>
          </p:nvPr>
        </p:nvGraphicFramePr>
        <p:xfrm>
          <a:off x="3400259" y="1857641"/>
          <a:ext cx="6036348" cy="1060953"/>
        </p:xfrm>
        <a:graphic>
          <a:graphicData uri="http://schemas.openxmlformats.org/drawingml/2006/table">
            <a:tbl>
              <a:tblPr firstRow="1" firstCol="1" bandRow="1">
                <a:tableStyleId>{5940675A-B579-460E-94D1-54222C63F5DA}</a:tableStyleId>
              </a:tblPr>
              <a:tblGrid>
                <a:gridCol w="2313932"/>
                <a:gridCol w="1861208"/>
                <a:gridCol w="1861208"/>
              </a:tblGrid>
              <a:tr h="209035">
                <a:tc>
                  <a:txBody>
                    <a:bodyPr/>
                    <a:lstStyle/>
                    <a:p>
                      <a:pPr algn="ctr" fontAlgn="ctr"/>
                      <a:r>
                        <a:rPr lang="en-IN" sz="1500" b="0" i="0" u="none" strike="noStrike" dirty="0" smtClean="0">
                          <a:solidFill>
                            <a:schemeClr val="tx1"/>
                          </a:solidFill>
                          <a:effectLst/>
                          <a:latin typeface="+mj-lt"/>
                        </a:rPr>
                        <a:t>Cases</a:t>
                      </a:r>
                      <a:r>
                        <a:rPr lang="en-IN" sz="1500" b="0" i="0" u="none" strike="noStrike" baseline="0" dirty="0" smtClean="0">
                          <a:solidFill>
                            <a:schemeClr val="tx1"/>
                          </a:solidFill>
                          <a:effectLst/>
                          <a:latin typeface="+mj-lt"/>
                        </a:rPr>
                        <a:t> Observed</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u="none" strike="noStrike" dirty="0" smtClean="0">
                          <a:effectLst/>
                          <a:latin typeface="+mj-lt"/>
                        </a:rPr>
                        <a:t>60</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(In %)</a:t>
                      </a:r>
                      <a:endParaRPr lang="en-IN" sz="1500" b="0" i="0" u="none" strike="noStrike" dirty="0">
                        <a:solidFill>
                          <a:srgbClr val="000000"/>
                        </a:solidFill>
                        <a:effectLst/>
                        <a:latin typeface="+mj-lt"/>
                      </a:endParaRPr>
                    </a:p>
                  </a:txBody>
                  <a:tcPr marL="9525" marR="9525" marT="9525" marB="0" anchor="ctr"/>
                </a:tc>
              </a:tr>
              <a:tr h="411414">
                <a:tc>
                  <a:txBody>
                    <a:bodyPr/>
                    <a:lstStyle/>
                    <a:p>
                      <a:pPr algn="ctr" fontAlgn="ctr"/>
                      <a:r>
                        <a:rPr lang="en-IN" sz="1500" u="none" strike="noStrike" dirty="0" smtClean="0">
                          <a:effectLst/>
                          <a:latin typeface="+mj-lt"/>
                        </a:rPr>
                        <a:t>Remanded to Police Custody</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u="none" strike="noStrike" dirty="0" smtClean="0">
                          <a:effectLst/>
                          <a:latin typeface="+mj-lt"/>
                        </a:rPr>
                        <a:t>18</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30%</a:t>
                      </a:r>
                      <a:endParaRPr lang="en-IN" sz="1500" b="0" i="0" u="none" strike="noStrike" dirty="0">
                        <a:solidFill>
                          <a:srgbClr val="000000"/>
                        </a:solidFill>
                        <a:effectLst/>
                        <a:latin typeface="+mj-lt"/>
                      </a:endParaRPr>
                    </a:p>
                  </a:txBody>
                  <a:tcPr marL="9525" marR="9525" marT="9525" marB="0" anchor="ctr"/>
                </a:tc>
              </a:tr>
              <a:tr h="411414">
                <a:tc>
                  <a:txBody>
                    <a:bodyPr/>
                    <a:lstStyle/>
                    <a:p>
                      <a:pPr algn="ctr" fontAlgn="ctr"/>
                      <a:r>
                        <a:rPr lang="en-IN" sz="1500" b="0" i="0" u="none" strike="noStrike" dirty="0" smtClean="0">
                          <a:solidFill>
                            <a:srgbClr val="222222"/>
                          </a:solidFill>
                          <a:effectLst/>
                          <a:latin typeface="+mj-lt"/>
                        </a:rPr>
                        <a:t>Remanded</a:t>
                      </a:r>
                      <a:r>
                        <a:rPr lang="en-IN" sz="1500" b="0" i="0" u="none" strike="noStrike" baseline="0" dirty="0" smtClean="0">
                          <a:solidFill>
                            <a:srgbClr val="222222"/>
                          </a:solidFill>
                          <a:effectLst/>
                          <a:latin typeface="+mj-lt"/>
                        </a:rPr>
                        <a:t> to Judicial Custody</a:t>
                      </a:r>
                      <a:endParaRPr lang="en-IN" sz="1500" b="0" i="0" u="none" strike="noStrike" dirty="0">
                        <a:solidFill>
                          <a:srgbClr val="222222"/>
                        </a:solidFill>
                        <a:effectLst/>
                        <a:latin typeface="+mj-lt"/>
                      </a:endParaRPr>
                    </a:p>
                  </a:txBody>
                  <a:tcPr marL="9525" marR="9525" marT="9525" marB="0" anchor="ctr">
                    <a:solidFill>
                      <a:schemeClr val="bg1">
                        <a:lumMod val="85000"/>
                      </a:schemeClr>
                    </a:solidFill>
                  </a:tcPr>
                </a:tc>
                <a:tc>
                  <a:txBody>
                    <a:bodyPr/>
                    <a:lstStyle/>
                    <a:p>
                      <a:pPr algn="ctr" fontAlgn="ctr"/>
                      <a:r>
                        <a:rPr lang="en-IN" sz="1500" b="0" i="0" u="none" strike="noStrike" dirty="0" smtClean="0">
                          <a:solidFill>
                            <a:srgbClr val="000000"/>
                          </a:solidFill>
                          <a:effectLst/>
                          <a:latin typeface="+mj-lt"/>
                        </a:rPr>
                        <a:t>42</a:t>
                      </a:r>
                      <a:endParaRPr lang="en-IN" sz="1500" b="0" i="0" u="none" strike="noStrike" dirty="0">
                        <a:solidFill>
                          <a:srgbClr val="000000"/>
                        </a:solidFill>
                        <a:effectLst/>
                        <a:latin typeface="+mj-lt"/>
                      </a:endParaRPr>
                    </a:p>
                  </a:txBody>
                  <a:tcPr marL="9525" marR="9525" marT="9525" marB="0" anchor="ctr"/>
                </a:tc>
                <a:tc>
                  <a:txBody>
                    <a:bodyPr/>
                    <a:lstStyle/>
                    <a:p>
                      <a:pPr algn="ctr" fontAlgn="ctr"/>
                      <a:r>
                        <a:rPr lang="en-IN" sz="1500" b="0" i="0" u="none" strike="noStrike" dirty="0" smtClean="0">
                          <a:solidFill>
                            <a:srgbClr val="000000"/>
                          </a:solidFill>
                          <a:effectLst/>
                          <a:latin typeface="+mj-lt"/>
                        </a:rPr>
                        <a:t>70%</a:t>
                      </a:r>
                      <a:endParaRPr lang="en-IN" sz="1500" b="0" i="0" u="none" strike="noStrike" dirty="0">
                        <a:solidFill>
                          <a:srgbClr val="000000"/>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324172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5788" y="915988"/>
            <a:ext cx="9066212" cy="976312"/>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4294967295"/>
          </p:nvPr>
        </p:nvSpPr>
        <p:spPr>
          <a:xfrm>
            <a:off x="1577645" y="1232356"/>
            <a:ext cx="9066212" cy="3444875"/>
          </a:xfrm>
        </p:spPr>
        <p:txBody>
          <a:bodyPr>
            <a:normAutofit fontScale="62500" lnSpcReduction="20000"/>
          </a:bodyPr>
          <a:lstStyle/>
          <a:p>
            <a:r>
              <a:rPr lang="en-IN" dirty="0" smtClean="0"/>
              <a:t>The </a:t>
            </a:r>
            <a:r>
              <a:rPr lang="en-IN" dirty="0"/>
              <a:t>police officer must satisfy the reasonable conditions laid down to determine if arrest is necessary. </a:t>
            </a:r>
          </a:p>
          <a:p>
            <a:pPr marL="0" lvl="0" indent="0">
              <a:buNone/>
            </a:pPr>
            <a:r>
              <a:rPr lang="en-US" b="1" dirty="0"/>
              <a:t>Implications of Section 41 (1)(</a:t>
            </a:r>
            <a:r>
              <a:rPr lang="en-US" b="1" dirty="0" smtClean="0"/>
              <a:t>b)</a:t>
            </a:r>
            <a:endParaRPr lang="en-IN" dirty="0" smtClean="0"/>
          </a:p>
          <a:p>
            <a:r>
              <a:rPr lang="en-IN" dirty="0" smtClean="0"/>
              <a:t>Under the amended section, a person accused of an offence punishable with imprisonment for a term of seven years or less, with or without fine, cannot be arrested by the police officer unless he is satisfied that one or more conditions prescribed in the section are present. </a:t>
            </a:r>
            <a:r>
              <a:rPr lang="en-IN" b="1" dirty="0" smtClean="0"/>
              <a:t>The arrest cannot be made merely because the police officer is satisfied that the person has committed an offence.</a:t>
            </a:r>
          </a:p>
          <a:p>
            <a:pPr marL="0" indent="0">
              <a:buNone/>
            </a:pPr>
            <a:r>
              <a:rPr lang="en-IN" b="1" dirty="0" smtClean="0"/>
              <a:t>Arrest </a:t>
            </a:r>
            <a:r>
              <a:rPr lang="en-IN" b="1" dirty="0"/>
              <a:t>should be based on information and </a:t>
            </a:r>
            <a:r>
              <a:rPr lang="en-IN" b="1" dirty="0" smtClean="0"/>
              <a:t>material - </a:t>
            </a:r>
            <a:r>
              <a:rPr lang="en-IN" dirty="0"/>
              <a:t>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Reasons </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to be given for the arrest from the sub-clauses of section 41 (1) </a:t>
            </a:r>
            <a:r>
              <a:rPr lang="en-IN" b="1" dirty="0" err="1">
                <a:solidFill>
                  <a:srgbClr val="262626"/>
                </a:solidFill>
                <a:latin typeface="Garamond" panose="02020404030301010803" pitchFamily="18" charset="0"/>
                <a:ea typeface="Times New Roman" panose="02020603050405020304" pitchFamily="18" charset="0"/>
                <a:cs typeface="Arial" panose="020B0604020202020204" pitchFamily="34" charset="0"/>
              </a:rPr>
              <a:t>CrPC</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under which the decision to arrest is taken </a:t>
            </a:r>
          </a:p>
          <a:p>
            <a:r>
              <a:rPr lang="en-IN" dirty="0" smtClean="0"/>
              <a:t>The </a:t>
            </a:r>
            <a:r>
              <a:rPr lang="en-IN" dirty="0"/>
              <a:t>police officer should have reason to believe on the basis of information and material that the accused has committed the offence. </a:t>
            </a:r>
            <a:r>
              <a:rPr lang="en-IN" b="1" dirty="0"/>
              <a:t>He has to be further satisfied that the arrest is necessary for one or more purposes provided under sub-clauses (a) to (e) of Section 41 (1</a:t>
            </a:r>
            <a:r>
              <a:rPr lang="en-IN" b="1" dirty="0" smtClean="0"/>
              <a:t>).</a:t>
            </a:r>
          </a:p>
          <a:p>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Mechanically reproducing in the case diary all or most of the reasons under section 41 </a:t>
            </a:r>
            <a:r>
              <a:rPr lang="en-IN" b="1" dirty="0" err="1">
                <a:solidFill>
                  <a:srgbClr val="262626"/>
                </a:solidFill>
                <a:latin typeface="Garamond" panose="02020404030301010803" pitchFamily="18" charset="0"/>
                <a:ea typeface="Times New Roman" panose="02020603050405020304" pitchFamily="18" charset="0"/>
                <a:cs typeface="Arial" panose="020B0604020202020204" pitchFamily="34" charset="0"/>
              </a:rPr>
              <a:t>CrPC</a:t>
            </a:r>
            <a:r>
              <a:rPr lang="en-IN" b="1" dirty="0">
                <a:solidFill>
                  <a:srgbClr val="262626"/>
                </a:solidFill>
                <a:latin typeface="Garamond" panose="02020404030301010803" pitchFamily="18" charset="0"/>
                <a:ea typeface="Times New Roman" panose="02020603050405020304" pitchFamily="18" charset="0"/>
                <a:cs typeface="Arial" panose="020B0604020202020204" pitchFamily="34" charset="0"/>
              </a:rPr>
              <a:t> to be discouraged and </a:t>
            </a:r>
            <a:r>
              <a:rPr lang="en-IN" b="1" dirty="0" smtClean="0">
                <a:solidFill>
                  <a:srgbClr val="262626"/>
                </a:solidFill>
                <a:latin typeface="Garamond" panose="02020404030301010803" pitchFamily="18" charset="0"/>
                <a:ea typeface="Times New Roman" panose="02020603050405020304" pitchFamily="18" charset="0"/>
                <a:cs typeface="Arial" panose="020B0604020202020204" pitchFamily="34" charset="0"/>
              </a:rPr>
              <a:t>discontinued</a:t>
            </a:r>
            <a:endParaRPr lang="en-IN" dirty="0"/>
          </a:p>
          <a:p>
            <a:endParaRPr lang="en-IN" dirty="0"/>
          </a:p>
        </p:txBody>
      </p:sp>
    </p:spTree>
    <p:extLst>
      <p:ext uri="{BB962C8B-B14F-4D97-AF65-F5344CB8AC3E}">
        <p14:creationId xmlns:p14="http://schemas.microsoft.com/office/powerpoint/2010/main" val="2935688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6959" y="1364243"/>
            <a:ext cx="9440214" cy="2408865"/>
          </a:xfrm>
          <a:prstGeom prst="rect">
            <a:avLst/>
          </a:prstGeom>
        </p:spPr>
        <p:txBody>
          <a:bodyPr wrap="square">
            <a:spAutoFit/>
          </a:bodyPr>
          <a:lstStyle/>
          <a:p>
            <a:pPr algn="just">
              <a:lnSpc>
                <a:spcPct val="115000"/>
              </a:lnSpc>
              <a:spcAft>
                <a:spcPts val="1000"/>
              </a:spcAft>
            </a:pPr>
            <a:r>
              <a:rPr lang="en-GB" dirty="0">
                <a:solidFill>
                  <a:prstClr val="black"/>
                </a:solidFill>
                <a:ea typeface="Times New Roman" panose="02020603050405020304" pitchFamily="18" charset="0"/>
                <a:cs typeface="Times New Roman" panose="02020603050405020304" pitchFamily="18" charset="0"/>
              </a:rPr>
              <a:t>“This (Section 167 (3) </a:t>
            </a:r>
            <a:r>
              <a:rPr lang="en-GB" dirty="0" err="1">
                <a:solidFill>
                  <a:prstClr val="black"/>
                </a:solidFill>
                <a:ea typeface="Times New Roman" panose="02020603050405020304" pitchFamily="18" charset="0"/>
                <a:cs typeface="Times New Roman" panose="02020603050405020304" pitchFamily="18" charset="0"/>
              </a:rPr>
              <a:t>CrPC</a:t>
            </a:r>
            <a:r>
              <a:rPr lang="en-GB" dirty="0">
                <a:solidFill>
                  <a:prstClr val="black"/>
                </a:solidFill>
                <a:ea typeface="Times New Roman" panose="02020603050405020304" pitchFamily="18" charset="0"/>
                <a:cs typeface="Times New Roman" panose="02020603050405020304" pitchFamily="18" charset="0"/>
              </a:rPr>
              <a:t>) is an indication that though investigating agency has to investigate into cognizable offence without any interference from judiciary, it does not mean that whenever request for police remand is made, it has to be granted. The police has to make out a case that the custody of the accused with the police is necessary for further investigation. If the primary evidence is utterly and grossly neglected, it cannot be said that the request for custody of the accused is in any manner legitimate, justified or bona fide.”</a:t>
            </a:r>
          </a:p>
          <a:p>
            <a:r>
              <a:rPr lang="en-GB" i="1" dirty="0">
                <a:solidFill>
                  <a:prstClr val="black"/>
                </a:solidFill>
              </a:rPr>
              <a:t>State of Gujarat v. Swami Amar </a:t>
            </a:r>
            <a:r>
              <a:rPr lang="en-GB" i="1" dirty="0" err="1">
                <a:solidFill>
                  <a:prstClr val="black"/>
                </a:solidFill>
              </a:rPr>
              <a:t>Jyoti</a:t>
            </a:r>
            <a:r>
              <a:rPr lang="en-GB" i="1" dirty="0">
                <a:solidFill>
                  <a:prstClr val="black"/>
                </a:solidFill>
              </a:rPr>
              <a:t> </a:t>
            </a:r>
            <a:r>
              <a:rPr lang="en-GB" i="1" dirty="0" err="1">
                <a:solidFill>
                  <a:prstClr val="black"/>
                </a:solidFill>
              </a:rPr>
              <a:t>Shyam</a:t>
            </a:r>
            <a:r>
              <a:rPr lang="en-IN" i="1" dirty="0">
                <a:solidFill>
                  <a:prstClr val="black"/>
                </a:solidFill>
              </a:rPr>
              <a:t> </a:t>
            </a:r>
            <a:r>
              <a:rPr lang="en-GB" i="1" dirty="0">
                <a:solidFill>
                  <a:prstClr val="black"/>
                </a:solidFill>
              </a:rPr>
              <a:t>1989CriLJ501 (at High Court of Gujarat)</a:t>
            </a:r>
            <a:endParaRPr lang="en-IN" i="1" dirty="0">
              <a:solidFill>
                <a:prstClr val="black"/>
              </a:solidFill>
            </a:endParaRPr>
          </a:p>
        </p:txBody>
      </p:sp>
      <p:sp>
        <p:nvSpPr>
          <p:cNvPr id="6" name="Rectangle 5"/>
          <p:cNvSpPr/>
          <p:nvPr/>
        </p:nvSpPr>
        <p:spPr>
          <a:xfrm>
            <a:off x="1236372" y="4341665"/>
            <a:ext cx="9163318" cy="1771767"/>
          </a:xfrm>
          <a:prstGeom prst="rect">
            <a:avLst/>
          </a:prstGeom>
        </p:spPr>
        <p:txBody>
          <a:bodyPr wrap="square">
            <a:spAutoFit/>
          </a:bodyPr>
          <a:lstStyle/>
          <a:p>
            <a:pPr algn="just">
              <a:lnSpc>
                <a:spcPct val="115000"/>
              </a:lnSpc>
              <a:spcAft>
                <a:spcPts val="1000"/>
              </a:spcAft>
            </a:pPr>
            <a:r>
              <a:rPr lang="en-GB" dirty="0">
                <a:solidFill>
                  <a:prstClr val="black"/>
                </a:solidFill>
                <a:ea typeface="Times New Roman" panose="02020603050405020304" pitchFamily="18" charset="0"/>
                <a:cs typeface="Times New Roman" panose="02020603050405020304" pitchFamily="18" charset="0"/>
              </a:rPr>
              <a:t>The Magistrate on being satisfied, not as a matter of routine but after judicial scrutiny, by the entries in the diary transmitted to him that a further detention is necessary can remand the arrested person in custody for a period of 15 days either at one stretch or for a shorter period, from time to time not exceeding 15 days in whole”</a:t>
            </a:r>
          </a:p>
          <a:p>
            <a:r>
              <a:rPr lang="en-GB" i="1" dirty="0">
                <a:solidFill>
                  <a:prstClr val="black"/>
                </a:solidFill>
              </a:rPr>
              <a:t>G.K. </a:t>
            </a:r>
            <a:r>
              <a:rPr lang="en-GB" i="1" dirty="0" err="1">
                <a:solidFill>
                  <a:prstClr val="black"/>
                </a:solidFill>
              </a:rPr>
              <a:t>Moopanar</a:t>
            </a:r>
            <a:r>
              <a:rPr lang="en-GB" i="1" dirty="0">
                <a:solidFill>
                  <a:prstClr val="black"/>
                </a:solidFill>
              </a:rPr>
              <a:t> v. State of Tamil Nadu</a:t>
            </a:r>
            <a:r>
              <a:rPr lang="en-IN" i="1" dirty="0">
                <a:solidFill>
                  <a:prstClr val="black"/>
                </a:solidFill>
              </a:rPr>
              <a:t> </a:t>
            </a:r>
            <a:r>
              <a:rPr lang="en-GB" i="1" dirty="0">
                <a:solidFill>
                  <a:prstClr val="black"/>
                </a:solidFill>
              </a:rPr>
              <a:t>1990 </a:t>
            </a:r>
            <a:r>
              <a:rPr lang="en-GB" i="1" dirty="0" err="1">
                <a:solidFill>
                  <a:prstClr val="black"/>
                </a:solidFill>
              </a:rPr>
              <a:t>CrLJ</a:t>
            </a:r>
            <a:r>
              <a:rPr lang="en-GB" i="1" dirty="0">
                <a:solidFill>
                  <a:prstClr val="black"/>
                </a:solidFill>
              </a:rPr>
              <a:t> 2685 (at High Court of Madras)</a:t>
            </a:r>
            <a:endParaRPr lang="en-IN" dirty="0"/>
          </a:p>
        </p:txBody>
      </p:sp>
    </p:spTree>
    <p:extLst>
      <p:ext uri="{BB962C8B-B14F-4D97-AF65-F5344CB8AC3E}">
        <p14:creationId xmlns:p14="http://schemas.microsoft.com/office/powerpoint/2010/main" val="1612345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250144" y="1944236"/>
          <a:ext cx="3208446" cy="951303"/>
        </p:xfrm>
        <a:graphic>
          <a:graphicData uri="http://schemas.openxmlformats.org/drawingml/2006/table">
            <a:tbl>
              <a:tblPr firstRow="1" firstCol="1" bandRow="1">
                <a:tableStyleId>{5940675A-B579-460E-94D1-54222C63F5DA}</a:tableStyleId>
              </a:tblPr>
              <a:tblGrid>
                <a:gridCol w="1778175"/>
                <a:gridCol w="1430271"/>
              </a:tblGrid>
              <a:tr h="177165">
                <a:tc>
                  <a:txBody>
                    <a:bodyPr/>
                    <a:lstStyle/>
                    <a:p>
                      <a:pPr algn="ctr" fontAlgn="ctr"/>
                      <a:r>
                        <a:rPr lang="en-IN" sz="1100" b="0" i="0" u="none" strike="noStrike" dirty="0" smtClean="0">
                          <a:solidFill>
                            <a:schemeClr val="tx1"/>
                          </a:solidFill>
                          <a:effectLst/>
                          <a:latin typeface="+mn-lt"/>
                        </a:rPr>
                        <a:t>Cases</a:t>
                      </a:r>
                      <a:r>
                        <a:rPr lang="en-IN" sz="1100" b="0" i="0" u="none" strike="noStrike" baseline="0" dirty="0" smtClean="0">
                          <a:solidFill>
                            <a:schemeClr val="tx1"/>
                          </a:solidFill>
                          <a:effectLst/>
                          <a:latin typeface="+mn-lt"/>
                        </a:rPr>
                        <a:t> Observed</a:t>
                      </a:r>
                      <a:endParaRPr lang="en-IN" sz="1100" b="0" i="0" u="none" strike="noStrike" dirty="0">
                        <a:solidFill>
                          <a:srgbClr val="222222"/>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n-IN" sz="1100" u="none" strike="noStrike" dirty="0" smtClean="0">
                          <a:effectLst/>
                        </a:rPr>
                        <a:t>60</a:t>
                      </a:r>
                      <a:endParaRPr lang="en-IN" sz="1100" b="0" i="0" u="none" strike="noStrike" dirty="0">
                        <a:solidFill>
                          <a:srgbClr val="000000"/>
                        </a:solidFill>
                        <a:effectLst/>
                        <a:latin typeface="Calibri" panose="020F0502020204030204" pitchFamily="34" charset="0"/>
                      </a:endParaRPr>
                    </a:p>
                  </a:txBody>
                  <a:tcPr marL="9525" marR="9525" marT="9525" marB="0" anchor="ctr"/>
                </a:tc>
              </a:tr>
              <a:tr h="221780">
                <a:tc>
                  <a:txBody>
                    <a:bodyPr/>
                    <a:lstStyle/>
                    <a:p>
                      <a:pPr algn="ctr" fontAlgn="ctr"/>
                      <a:r>
                        <a:rPr lang="en-IN" sz="1100" u="none" strike="noStrike" dirty="0">
                          <a:effectLst/>
                        </a:rPr>
                        <a:t>Police Custody Sought</a:t>
                      </a:r>
                      <a:endParaRPr lang="en-IN" sz="1100" b="0" i="0" u="none" strike="noStrike" dirty="0">
                        <a:solidFill>
                          <a:srgbClr val="222222"/>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n-IN" sz="1100" b="0" i="0" u="none" strike="noStrike" dirty="0" smtClean="0">
                          <a:solidFill>
                            <a:schemeClr val="tx1"/>
                          </a:solidFill>
                          <a:effectLst/>
                          <a:latin typeface="+mn-lt"/>
                        </a:rPr>
                        <a:t>21</a:t>
                      </a:r>
                      <a:endParaRPr lang="en-IN" sz="1100" b="0" i="0" u="none" strike="noStrike" dirty="0">
                        <a:solidFill>
                          <a:srgbClr val="000000"/>
                        </a:solidFill>
                        <a:effectLst/>
                        <a:latin typeface="Calibri" panose="020F0502020204030204" pitchFamily="34" charset="0"/>
                      </a:endParaRPr>
                    </a:p>
                  </a:txBody>
                  <a:tcPr marL="9525" marR="9525" marT="9525" marB="0" anchor="ctr"/>
                </a:tc>
              </a:tr>
              <a:tr h="276179">
                <a:tc>
                  <a:txBody>
                    <a:bodyPr/>
                    <a:lstStyle/>
                    <a:p>
                      <a:pPr algn="ctr" fontAlgn="ctr"/>
                      <a:r>
                        <a:rPr lang="en-IN" sz="1100" u="none" strike="noStrike" dirty="0">
                          <a:effectLst/>
                        </a:rPr>
                        <a:t>Police Custody Granted</a:t>
                      </a:r>
                      <a:endParaRPr lang="en-IN" sz="1100" b="0" i="0" u="none" strike="noStrike" dirty="0">
                        <a:solidFill>
                          <a:srgbClr val="222222"/>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n-IN" sz="1100" u="none" strike="noStrike" dirty="0" smtClean="0">
                          <a:effectLst/>
                        </a:rPr>
                        <a:t>18</a:t>
                      </a:r>
                      <a:endParaRPr lang="en-IN" sz="1100" b="0" i="0" u="none" strike="noStrike" dirty="0">
                        <a:solidFill>
                          <a:srgbClr val="000000"/>
                        </a:solidFill>
                        <a:effectLst/>
                        <a:latin typeface="Calibri" panose="020F0502020204030204" pitchFamily="34" charset="0"/>
                      </a:endParaRPr>
                    </a:p>
                  </a:txBody>
                  <a:tcPr marL="9525" marR="9525" marT="9525" marB="0" anchor="ctr"/>
                </a:tc>
              </a:tr>
              <a:tr h="276179">
                <a:tc>
                  <a:txBody>
                    <a:bodyPr/>
                    <a:lstStyle/>
                    <a:p>
                      <a:pPr algn="ctr" fontAlgn="ctr"/>
                      <a:r>
                        <a:rPr lang="en-IN" sz="1100" b="0" i="0" u="none" strike="noStrike" dirty="0" smtClean="0">
                          <a:solidFill>
                            <a:srgbClr val="222222"/>
                          </a:solidFill>
                          <a:effectLst/>
                          <a:latin typeface="Arial" panose="020B0604020202020204" pitchFamily="34" charset="0"/>
                        </a:rPr>
                        <a:t>Judicial Custody Granted</a:t>
                      </a:r>
                      <a:endParaRPr lang="en-IN" sz="1100" b="0" i="0" u="none" strike="noStrike" dirty="0">
                        <a:solidFill>
                          <a:srgbClr val="222222"/>
                        </a:solidFill>
                        <a:effectLst/>
                        <a:latin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n-IN" sz="1100" b="0" i="0" u="none" strike="noStrike" dirty="0" smtClean="0">
                          <a:solidFill>
                            <a:srgbClr val="000000"/>
                          </a:solidFill>
                          <a:effectLst/>
                          <a:latin typeface="Calibri" panose="020F0502020204030204" pitchFamily="34" charset="0"/>
                        </a:rPr>
                        <a:t>42</a:t>
                      </a:r>
                      <a:endParaRPr lang="en-IN"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4" name="TextBox 3"/>
          <p:cNvSpPr txBox="1"/>
          <p:nvPr/>
        </p:nvSpPr>
        <p:spPr>
          <a:xfrm>
            <a:off x="2493570" y="2989922"/>
            <a:ext cx="7447007" cy="1754326"/>
          </a:xfrm>
          <a:prstGeom prst="rect">
            <a:avLst/>
          </a:prstGeom>
          <a:noFill/>
        </p:spPr>
        <p:txBody>
          <a:bodyPr wrap="square" rtlCol="0">
            <a:spAutoFit/>
          </a:bodyPr>
          <a:lstStyle/>
          <a:p>
            <a:pPr marL="285744" indent="-285744">
              <a:buFont typeface="Arial" panose="020B0604020202020204" pitchFamily="34" charset="0"/>
              <a:buChar char="•"/>
            </a:pPr>
            <a:r>
              <a:rPr lang="en-IN" dirty="0">
                <a:solidFill>
                  <a:prstClr val="black"/>
                </a:solidFill>
              </a:rPr>
              <a:t>In 11 of 18 cases in which PC was granted, cases PC has been granted for the number of days sought ( for 5 days once, 3 days once, 2 days on five occasions and 1 day thrice  ). </a:t>
            </a:r>
          </a:p>
          <a:p>
            <a:pPr marL="285744" indent="-285744">
              <a:buFont typeface="Arial" panose="020B0604020202020204" pitchFamily="34" charset="0"/>
              <a:buChar char="•"/>
            </a:pPr>
            <a:r>
              <a:rPr lang="en-IN" dirty="0">
                <a:solidFill>
                  <a:prstClr val="black"/>
                </a:solidFill>
              </a:rPr>
              <a:t>In 7 cases, lesser than the number of days sought ( Sought for 5  days  twice -granted for 4 &amp; 1 day; Sought for 3 days twice, but granted for 2 and 1 days; Sought for 2 days thrice, granted for a day. </a:t>
            </a:r>
          </a:p>
        </p:txBody>
      </p:sp>
      <p:graphicFrame>
        <p:nvGraphicFramePr>
          <p:cNvPr id="5" name="Table 4"/>
          <p:cNvGraphicFramePr>
            <a:graphicFrameLocks noGrp="1"/>
          </p:cNvGraphicFramePr>
          <p:nvPr>
            <p:extLst/>
          </p:nvPr>
        </p:nvGraphicFramePr>
        <p:xfrm>
          <a:off x="6612202" y="5004927"/>
          <a:ext cx="2998918" cy="1258345"/>
        </p:xfrm>
        <a:graphic>
          <a:graphicData uri="http://schemas.openxmlformats.org/drawingml/2006/table">
            <a:tbl>
              <a:tblPr>
                <a:tableStyleId>{5C22544A-7EE6-4342-B048-85BDC9FD1C3A}</a:tableStyleId>
              </a:tblPr>
              <a:tblGrid>
                <a:gridCol w="1345029"/>
                <a:gridCol w="1653889"/>
              </a:tblGrid>
              <a:tr h="177165">
                <a:tc>
                  <a:txBody>
                    <a:bodyPr/>
                    <a:lstStyle/>
                    <a:p>
                      <a:pPr algn="l" fontAlgn="b"/>
                      <a:r>
                        <a:rPr lang="en-IN" sz="1100" u="none" strike="noStrike" dirty="0">
                          <a:effectLst/>
                        </a:rPr>
                        <a:t>Recovery</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1100" b="0" i="0" u="none" strike="noStrike" dirty="0" smtClean="0">
                          <a:solidFill>
                            <a:schemeClr val="dk1"/>
                          </a:solidFill>
                          <a:effectLst/>
                          <a:latin typeface="+mn-lt"/>
                        </a:rPr>
                        <a:t>10</a:t>
                      </a:r>
                      <a:endParaRPr lang="en-IN" sz="1100" b="0" i="0" u="none" strike="noStrike" dirty="0">
                        <a:solidFill>
                          <a:srgbClr val="000000"/>
                        </a:solidFill>
                        <a:effectLst/>
                        <a:latin typeface="Calibri" panose="020F0502020204030204" pitchFamily="34" charset="0"/>
                      </a:endParaRPr>
                    </a:p>
                  </a:txBody>
                  <a:tcPr marL="9525" marR="9525" marT="9525" marB="0" anchor="b"/>
                </a:tc>
              </a:tr>
              <a:tr h="270295">
                <a:tc>
                  <a:txBody>
                    <a:bodyPr/>
                    <a:lstStyle/>
                    <a:p>
                      <a:pPr algn="l" fontAlgn="b"/>
                      <a:r>
                        <a:rPr lang="en-IN" sz="1100" u="none" strike="noStrike">
                          <a:effectLst/>
                        </a:rPr>
                        <a:t>Interrogation</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1100" u="none" strike="noStrike" dirty="0">
                          <a:effectLst/>
                        </a:rPr>
                        <a:t>1</a:t>
                      </a:r>
                      <a:endParaRPr lang="en-IN" sz="1100" b="0" i="0" u="none" strike="noStrike" dirty="0">
                        <a:solidFill>
                          <a:srgbClr val="000000"/>
                        </a:solidFill>
                        <a:effectLst/>
                        <a:latin typeface="Calibri" panose="020F0502020204030204" pitchFamily="34" charset="0"/>
                      </a:endParaRPr>
                    </a:p>
                  </a:txBody>
                  <a:tcPr marL="9525" marR="9525" marT="9525" marB="0" anchor="b"/>
                </a:tc>
              </a:tr>
              <a:tr h="270295">
                <a:tc>
                  <a:txBody>
                    <a:bodyPr/>
                    <a:lstStyle/>
                    <a:p>
                      <a:pPr algn="l" fontAlgn="b"/>
                      <a:r>
                        <a:rPr lang="en-IN" sz="1100" u="none" strike="noStrike" dirty="0">
                          <a:effectLst/>
                        </a:rPr>
                        <a:t>Investigation</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1100" u="none" strike="noStrike" dirty="0">
                          <a:effectLst/>
                        </a:rPr>
                        <a:t>3</a:t>
                      </a:r>
                      <a:endParaRPr lang="en-IN" sz="1100" b="0" i="0" u="none" strike="noStrike" dirty="0">
                        <a:solidFill>
                          <a:srgbClr val="000000"/>
                        </a:solidFill>
                        <a:effectLst/>
                        <a:latin typeface="Calibri" panose="020F0502020204030204" pitchFamily="34" charset="0"/>
                      </a:endParaRPr>
                    </a:p>
                  </a:txBody>
                  <a:tcPr marL="9525" marR="9525" marT="9525" marB="0" anchor="b"/>
                </a:tc>
              </a:tr>
              <a:tr h="270295">
                <a:tc>
                  <a:txBody>
                    <a:bodyPr/>
                    <a:lstStyle/>
                    <a:p>
                      <a:pPr algn="l" fontAlgn="b"/>
                      <a:r>
                        <a:rPr lang="en-IN" sz="1100" b="0" i="0" u="none" strike="noStrike" dirty="0" smtClean="0">
                          <a:solidFill>
                            <a:srgbClr val="000000"/>
                          </a:solidFill>
                          <a:effectLst/>
                          <a:latin typeface="Calibri" panose="020F0502020204030204" pitchFamily="34" charset="0"/>
                        </a:rPr>
                        <a:t>Not clear</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1100" b="0" i="0" u="none" strike="noStrike" dirty="0" smtClean="0">
                          <a:solidFill>
                            <a:srgbClr val="000000"/>
                          </a:solidFill>
                          <a:effectLst/>
                          <a:latin typeface="Calibri" panose="020F0502020204030204" pitchFamily="34" charset="0"/>
                        </a:rPr>
                        <a:t>4</a:t>
                      </a:r>
                      <a:endParaRPr lang="en-IN" sz="1100" b="0" i="0" u="none" strike="noStrike" dirty="0">
                        <a:solidFill>
                          <a:srgbClr val="000000"/>
                        </a:solidFill>
                        <a:effectLst/>
                        <a:latin typeface="Calibri" panose="020F0502020204030204" pitchFamily="34" charset="0"/>
                      </a:endParaRPr>
                    </a:p>
                  </a:txBody>
                  <a:tcPr marL="9525" marR="9525" marT="9525" marB="0" anchor="b"/>
                </a:tc>
              </a:tr>
              <a:tr h="270295">
                <a:tc>
                  <a:txBody>
                    <a:bodyPr/>
                    <a:lstStyle/>
                    <a:p>
                      <a:pPr algn="l" fontAlgn="b"/>
                      <a:r>
                        <a:rPr lang="en-IN" sz="1100" b="0" i="0" u="none" strike="noStrike" dirty="0" smtClean="0">
                          <a:solidFill>
                            <a:srgbClr val="000000"/>
                          </a:solidFill>
                          <a:effectLst/>
                          <a:latin typeface="Calibri" panose="020F0502020204030204" pitchFamily="34" charset="0"/>
                        </a:rPr>
                        <a:t>Total</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1100" b="0" i="0" u="none" strike="noStrike" dirty="0" smtClean="0">
                          <a:solidFill>
                            <a:srgbClr val="000000"/>
                          </a:solidFill>
                          <a:effectLst/>
                          <a:latin typeface="Calibri" panose="020F0502020204030204" pitchFamily="34" charset="0"/>
                        </a:rPr>
                        <a:t>18</a:t>
                      </a:r>
                      <a:endParaRPr lang="en-IN"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Box 5"/>
          <p:cNvSpPr txBox="1"/>
          <p:nvPr/>
        </p:nvSpPr>
        <p:spPr>
          <a:xfrm>
            <a:off x="1998477" y="5314281"/>
            <a:ext cx="3739979" cy="369332"/>
          </a:xfrm>
          <a:prstGeom prst="rect">
            <a:avLst/>
          </a:prstGeom>
          <a:noFill/>
        </p:spPr>
        <p:txBody>
          <a:bodyPr wrap="square" rtlCol="0">
            <a:spAutoFit/>
          </a:bodyPr>
          <a:lstStyle/>
          <a:p>
            <a:pPr algn="ctr"/>
            <a:r>
              <a:rPr lang="en-IN" b="1" dirty="0">
                <a:solidFill>
                  <a:prstClr val="black"/>
                </a:solidFill>
              </a:rPr>
              <a:t>Reasons for Remand</a:t>
            </a:r>
          </a:p>
        </p:txBody>
      </p:sp>
      <p:sp>
        <p:nvSpPr>
          <p:cNvPr id="8" name="Content Placeholder 7"/>
          <p:cNvSpPr>
            <a:spLocks noGrp="1"/>
          </p:cNvSpPr>
          <p:nvPr>
            <p:ph idx="4294967295"/>
          </p:nvPr>
        </p:nvSpPr>
        <p:spPr>
          <a:xfrm>
            <a:off x="3420979" y="1547976"/>
            <a:ext cx="4634956" cy="483073"/>
          </a:xfrm>
        </p:spPr>
        <p:txBody>
          <a:bodyPr>
            <a:normAutofit fontScale="92500"/>
          </a:bodyPr>
          <a:lstStyle/>
          <a:p>
            <a:pPr marL="0" indent="0">
              <a:buNone/>
            </a:pPr>
            <a:r>
              <a:rPr lang="en-IN" dirty="0" smtClean="0"/>
              <a:t>          POLICE CUSTODY REMAND</a:t>
            </a:r>
            <a:endParaRPr lang="en-IN" dirty="0"/>
          </a:p>
        </p:txBody>
      </p:sp>
      <p:sp>
        <p:nvSpPr>
          <p:cNvPr id="9" name="TextBox 8"/>
          <p:cNvSpPr txBox="1"/>
          <p:nvPr/>
        </p:nvSpPr>
        <p:spPr>
          <a:xfrm>
            <a:off x="3245710" y="626078"/>
            <a:ext cx="5890055" cy="769441"/>
          </a:xfrm>
          <a:prstGeom prst="rect">
            <a:avLst/>
          </a:prstGeom>
          <a:solidFill>
            <a:schemeClr val="accent2">
              <a:lumMod val="40000"/>
              <a:lumOff val="60000"/>
            </a:schemeClr>
          </a:solidFill>
        </p:spPr>
        <p:txBody>
          <a:bodyPr wrap="square" rtlCol="0">
            <a:spAutoFit/>
          </a:bodyPr>
          <a:lstStyle/>
          <a:p>
            <a:pPr algn="ctr"/>
            <a:r>
              <a:rPr lang="en-SG" sz="2000" b="1" dirty="0">
                <a:solidFill>
                  <a:prstClr val="black"/>
                </a:solidFill>
              </a:rPr>
              <a:t>Remand Orders: Observations</a:t>
            </a:r>
            <a:r>
              <a:rPr lang="en-IN" sz="2000" b="1" dirty="0">
                <a:solidFill>
                  <a:prstClr val="black"/>
                </a:solidFill>
              </a:rPr>
              <a:t/>
            </a:r>
            <a:br>
              <a:rPr lang="en-IN" sz="2000" b="1" dirty="0">
                <a:solidFill>
                  <a:prstClr val="black"/>
                </a:solidFill>
              </a:rPr>
            </a:br>
            <a:r>
              <a:rPr lang="en-SG" sz="1200" b="1" i="1" dirty="0">
                <a:solidFill>
                  <a:prstClr val="black"/>
                </a:solidFill>
              </a:rPr>
              <a:t>Courts: Five courts were chosen-  CMM Court,  Two ACMM Courts, Two MM Courts</a:t>
            </a:r>
            <a:r>
              <a:rPr lang="en-IN" sz="1200" dirty="0">
                <a:solidFill>
                  <a:prstClr val="black"/>
                </a:solidFill>
              </a:rPr>
              <a:t/>
            </a:r>
            <a:br>
              <a:rPr lang="en-IN" sz="1200" dirty="0">
                <a:solidFill>
                  <a:prstClr val="black"/>
                </a:solidFill>
              </a:rPr>
            </a:br>
            <a:r>
              <a:rPr lang="en-SG" sz="1200" b="1" i="1" dirty="0">
                <a:solidFill>
                  <a:prstClr val="black"/>
                </a:solidFill>
              </a:rPr>
              <a:t>Cases  Observed: 60</a:t>
            </a:r>
            <a:endParaRPr lang="en-IN" sz="1200" dirty="0">
              <a:solidFill>
                <a:prstClr val="black"/>
              </a:solidFill>
            </a:endParaRPr>
          </a:p>
        </p:txBody>
      </p:sp>
    </p:spTree>
    <p:extLst>
      <p:ext uri="{BB962C8B-B14F-4D97-AF65-F5344CB8AC3E}">
        <p14:creationId xmlns:p14="http://schemas.microsoft.com/office/powerpoint/2010/main" val="3905133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040" y="2215166"/>
            <a:ext cx="9143999" cy="3600986"/>
          </a:xfrm>
          <a:prstGeom prst="rect">
            <a:avLst/>
          </a:prstGeom>
        </p:spPr>
        <p:txBody>
          <a:bodyPr wrap="square">
            <a:spAutoFit/>
          </a:bodyPr>
          <a:lstStyle/>
          <a:p>
            <a:pPr algn="just"/>
            <a:r>
              <a:rPr lang="en-IN" sz="1900" b="1" i="0" dirty="0" smtClean="0">
                <a:solidFill>
                  <a:srgbClr val="000000"/>
                </a:solidFill>
                <a:effectLst/>
                <a:latin typeface="+mj-lt"/>
              </a:rPr>
              <a:t>S. 26. Confession by accused while in custody of police not to be proved against him.</a:t>
            </a:r>
          </a:p>
          <a:p>
            <a:pPr algn="just"/>
            <a:r>
              <a:rPr lang="en-IN" sz="1900" b="0" i="0" dirty="0" smtClean="0">
                <a:solidFill>
                  <a:srgbClr val="000000"/>
                </a:solidFill>
                <a:effectLst/>
                <a:latin typeface="+mj-lt"/>
              </a:rPr>
              <a:t>No confession made by any person whilst he is in the custody of a police officer, unless it be made in the immediate presence of a Magistrate, shall be proved as against such person.</a:t>
            </a:r>
          </a:p>
          <a:p>
            <a:pPr algn="just"/>
            <a:r>
              <a:rPr lang="en-IN" sz="1900" b="0" i="0" dirty="0" smtClean="0">
                <a:solidFill>
                  <a:srgbClr val="000000"/>
                </a:solidFill>
                <a:effectLst/>
                <a:latin typeface="+mj-lt"/>
              </a:rPr>
              <a:t>No confession made by any person whilst he is in the custody of a police officer, unless it be made in the immediate presence of a Magistrate, shall be proved as against such person.</a:t>
            </a:r>
          </a:p>
          <a:p>
            <a:pPr algn="just"/>
            <a:endParaRPr lang="en-IN" sz="1900" b="1" dirty="0">
              <a:solidFill>
                <a:srgbClr val="000000"/>
              </a:solidFill>
              <a:latin typeface="+mj-lt"/>
            </a:endParaRPr>
          </a:p>
          <a:p>
            <a:pPr algn="just"/>
            <a:r>
              <a:rPr lang="en-IN" sz="1900" b="1" dirty="0" smtClean="0">
                <a:latin typeface="+mj-lt"/>
              </a:rPr>
              <a:t>S. 27</a:t>
            </a:r>
            <a:r>
              <a:rPr lang="en-IN" sz="1900" b="1" dirty="0">
                <a:latin typeface="+mj-lt"/>
              </a:rPr>
              <a:t>. How much of information received from accused may be </a:t>
            </a:r>
            <a:r>
              <a:rPr lang="en-IN" sz="1900" b="1" dirty="0" smtClean="0">
                <a:latin typeface="+mj-lt"/>
              </a:rPr>
              <a:t>proved.       </a:t>
            </a:r>
          </a:p>
          <a:p>
            <a:pPr algn="just"/>
            <a:r>
              <a:rPr lang="en-IN" sz="1900" dirty="0" smtClean="0">
                <a:latin typeface="+mj-lt"/>
              </a:rPr>
              <a:t>Provided </a:t>
            </a:r>
            <a:r>
              <a:rPr lang="en-IN" sz="1900" dirty="0">
                <a:latin typeface="+mj-lt"/>
              </a:rPr>
              <a:t>that, when any fact is deposed to as discovered in consequence of information received from a person accused of any offence, in the custody of a police officer, so much of such information, whether it amounts to a confession or not, as relates distinctly to the fact thereby discovered, may be proved.</a:t>
            </a:r>
            <a:endParaRPr lang="en-IN" sz="1900" b="0" i="0" dirty="0" smtClean="0">
              <a:solidFill>
                <a:srgbClr val="000000"/>
              </a:solidFill>
              <a:effectLst/>
              <a:latin typeface="+mj-lt"/>
            </a:endParaRPr>
          </a:p>
          <a:p>
            <a:pPr algn="just"/>
            <a:endParaRPr lang="en-IN" sz="1900" dirty="0"/>
          </a:p>
        </p:txBody>
      </p:sp>
      <p:sp>
        <p:nvSpPr>
          <p:cNvPr id="3" name="TextBox 2"/>
          <p:cNvSpPr txBox="1"/>
          <p:nvPr/>
        </p:nvSpPr>
        <p:spPr>
          <a:xfrm>
            <a:off x="2653048" y="1120462"/>
            <a:ext cx="6040191" cy="461665"/>
          </a:xfrm>
          <a:prstGeom prst="rect">
            <a:avLst/>
          </a:prstGeom>
          <a:noFill/>
        </p:spPr>
        <p:txBody>
          <a:bodyPr wrap="square" rtlCol="0">
            <a:spAutoFit/>
          </a:bodyPr>
          <a:lstStyle/>
          <a:p>
            <a:pPr algn="ctr"/>
            <a:r>
              <a:rPr lang="en-IN" sz="2400" b="1" dirty="0" smtClean="0"/>
              <a:t>Section 26 &amp; 27 of the Evidence Act</a:t>
            </a:r>
            <a:endParaRPr lang="en-IN" sz="2400" b="1" dirty="0"/>
          </a:p>
        </p:txBody>
      </p:sp>
    </p:spTree>
    <p:extLst>
      <p:ext uri="{BB962C8B-B14F-4D97-AF65-F5344CB8AC3E}">
        <p14:creationId xmlns:p14="http://schemas.microsoft.com/office/powerpoint/2010/main" val="4249367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087218" y="3716359"/>
          <a:ext cx="5338121" cy="1905540"/>
        </p:xfrm>
        <a:graphic>
          <a:graphicData uri="http://schemas.openxmlformats.org/drawingml/2006/table">
            <a:tbl>
              <a:tblPr>
                <a:tableStyleId>{5C22544A-7EE6-4342-B048-85BDC9FD1C3A}</a:tableStyleId>
              </a:tblPr>
              <a:tblGrid>
                <a:gridCol w="1492727"/>
                <a:gridCol w="778815"/>
                <a:gridCol w="762588"/>
                <a:gridCol w="924841"/>
                <a:gridCol w="600335"/>
                <a:gridCol w="778815"/>
              </a:tblGrid>
              <a:tr h="574272">
                <a:tc>
                  <a:txBody>
                    <a:bodyPr/>
                    <a:lstStyle/>
                    <a:p>
                      <a:pPr algn="ctr" fontAlgn="b"/>
                      <a:r>
                        <a:rPr lang="en-IN" sz="1100" u="none" strike="noStrike" dirty="0">
                          <a:effectLst/>
                        </a:rPr>
                        <a:t>Observations</a:t>
                      </a:r>
                      <a:endParaRPr lang="en-IN" sz="11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IN" sz="1100" u="none" strike="noStrike" dirty="0">
                          <a:effectLst/>
                        </a:rPr>
                        <a:t>Present</a:t>
                      </a:r>
                      <a:endParaRPr lang="en-IN" sz="11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IN" sz="1100" u="none" strike="noStrike" dirty="0">
                          <a:effectLst/>
                        </a:rPr>
                        <a:t>Not Present</a:t>
                      </a:r>
                      <a:endParaRPr lang="en-IN" sz="11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IN" sz="1100" u="none" strike="noStrike" dirty="0">
                          <a:effectLst/>
                        </a:rPr>
                        <a:t>Not Mentioned</a:t>
                      </a:r>
                      <a:endParaRPr lang="en-IN" sz="11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IN" sz="1100" u="none" strike="noStrike" dirty="0">
                          <a:effectLst/>
                        </a:rPr>
                        <a:t>Not clear</a:t>
                      </a:r>
                      <a:endParaRPr lang="en-IN" sz="11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IN" sz="1100" u="none" strike="noStrike" dirty="0">
                          <a:effectLst/>
                        </a:rPr>
                        <a:t>Total</a:t>
                      </a:r>
                      <a:endParaRPr lang="en-IN" sz="11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r>
              <a:tr h="443756">
                <a:tc>
                  <a:txBody>
                    <a:bodyPr/>
                    <a:lstStyle/>
                    <a:p>
                      <a:pPr algn="ctr" fontAlgn="ctr"/>
                      <a:r>
                        <a:rPr lang="en-IN" sz="1100" u="none" strike="noStrike" dirty="0">
                          <a:effectLst/>
                        </a:rPr>
                        <a:t>Presence of Lawyer</a:t>
                      </a:r>
                      <a:endParaRPr lang="en-IN" sz="11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b"/>
                      <a:r>
                        <a:rPr lang="en-IN" sz="1100" u="none" strike="noStrike" dirty="0">
                          <a:effectLst/>
                        </a:rPr>
                        <a:t>8</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b="0" i="0" u="none" strike="noStrike" dirty="0">
                          <a:solidFill>
                            <a:schemeClr val="dk1"/>
                          </a:solidFill>
                          <a:effectLst/>
                          <a:latin typeface="+mn-lt"/>
                        </a:rPr>
                        <a:t>6</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a:effectLst/>
                        </a:rPr>
                        <a:t>41</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smtClean="0">
                          <a:effectLst/>
                        </a:rPr>
                        <a:t>5</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smtClean="0">
                          <a:effectLst/>
                        </a:rPr>
                        <a:t>60</a:t>
                      </a:r>
                      <a:endParaRPr lang="en-IN" sz="1100" b="0" i="0" u="none" strike="noStrike" dirty="0">
                        <a:solidFill>
                          <a:srgbClr val="000000"/>
                        </a:solidFill>
                        <a:effectLst/>
                        <a:latin typeface="Calibri" panose="020F0502020204030204" pitchFamily="34" charset="0"/>
                      </a:endParaRPr>
                    </a:p>
                  </a:txBody>
                  <a:tcPr marL="9525" marR="9525" marT="9525" marB="0" anchor="b"/>
                </a:tc>
              </a:tr>
              <a:tr h="443756">
                <a:tc>
                  <a:txBody>
                    <a:bodyPr/>
                    <a:lstStyle/>
                    <a:p>
                      <a:pPr algn="ctr" fontAlgn="ctr"/>
                      <a:r>
                        <a:rPr lang="en-IN" sz="1100" u="none" strike="noStrike">
                          <a:effectLst/>
                        </a:rPr>
                        <a:t>Physical Presence of Arrestee</a:t>
                      </a:r>
                      <a:endParaRPr lang="en-IN" sz="1100" b="0" i="0" u="none" strike="noStrike">
                        <a:solidFill>
                          <a:srgbClr val="222222"/>
                        </a:solidFill>
                        <a:effectLst/>
                        <a:latin typeface="Arial" panose="020B0604020202020204" pitchFamily="34" charset="0"/>
                      </a:endParaRPr>
                    </a:p>
                  </a:txBody>
                  <a:tcPr marL="9525" marR="9525" marT="9525" marB="0" anchor="ctr"/>
                </a:tc>
                <a:tc>
                  <a:txBody>
                    <a:bodyPr/>
                    <a:lstStyle/>
                    <a:p>
                      <a:pPr algn="ctr" fontAlgn="b"/>
                      <a:r>
                        <a:rPr lang="en-IN" sz="1100" u="none" strike="noStrike" dirty="0" smtClean="0">
                          <a:effectLst/>
                        </a:rPr>
                        <a:t>57</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a:effectLst/>
                        </a:rPr>
                        <a:t>-</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a:effectLst/>
                        </a:rPr>
                        <a:t>3</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smtClean="0">
                          <a:effectLst/>
                        </a:rPr>
                        <a:t>60</a:t>
                      </a:r>
                      <a:endParaRPr lang="en-IN" sz="1100" b="0" i="0" u="none" strike="noStrike" dirty="0">
                        <a:solidFill>
                          <a:srgbClr val="000000"/>
                        </a:solidFill>
                        <a:effectLst/>
                        <a:latin typeface="Calibri" panose="020F0502020204030204" pitchFamily="34" charset="0"/>
                      </a:endParaRPr>
                    </a:p>
                  </a:txBody>
                  <a:tcPr marL="9525" marR="9525" marT="9525" marB="0" anchor="b"/>
                </a:tc>
              </a:tr>
              <a:tr h="443756">
                <a:tc>
                  <a:txBody>
                    <a:bodyPr/>
                    <a:lstStyle/>
                    <a:p>
                      <a:pPr algn="ctr" fontAlgn="ctr"/>
                      <a:r>
                        <a:rPr lang="en-IN" sz="1100" u="none" strike="noStrike" dirty="0">
                          <a:effectLst/>
                        </a:rPr>
                        <a:t>Presence of Public Prosecutor</a:t>
                      </a:r>
                      <a:endParaRPr lang="en-IN" sz="1100" b="0" i="0" u="none" strike="noStrike" dirty="0">
                        <a:solidFill>
                          <a:srgbClr val="222222"/>
                        </a:solidFill>
                        <a:effectLst/>
                        <a:latin typeface="Arial" panose="020B0604020202020204" pitchFamily="34" charset="0"/>
                      </a:endParaRPr>
                    </a:p>
                  </a:txBody>
                  <a:tcPr marL="9525" marR="9525" marT="9525" marB="0" anchor="ctr"/>
                </a:tc>
                <a:tc>
                  <a:txBody>
                    <a:bodyPr/>
                    <a:lstStyle/>
                    <a:p>
                      <a:pPr algn="ctr" fontAlgn="b"/>
                      <a:r>
                        <a:rPr lang="en-IN" sz="1100" u="none" strike="noStrike">
                          <a:effectLst/>
                        </a:rPr>
                        <a:t>27</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smtClean="0">
                          <a:effectLst/>
                        </a:rPr>
                        <a:t>14</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a:effectLst/>
                        </a:rPr>
                        <a:t>15</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a:effectLst/>
                        </a:rPr>
                        <a:t>4</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100" u="none" strike="noStrike" dirty="0" smtClean="0">
                          <a:effectLst/>
                        </a:rPr>
                        <a:t>60</a:t>
                      </a:r>
                      <a:endParaRPr lang="en-IN"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8" name="TextBox 7"/>
          <p:cNvSpPr txBox="1"/>
          <p:nvPr/>
        </p:nvSpPr>
        <p:spPr>
          <a:xfrm>
            <a:off x="3245710" y="626078"/>
            <a:ext cx="5890055" cy="769441"/>
          </a:xfrm>
          <a:prstGeom prst="rect">
            <a:avLst/>
          </a:prstGeom>
          <a:solidFill>
            <a:schemeClr val="accent2">
              <a:lumMod val="40000"/>
              <a:lumOff val="60000"/>
            </a:schemeClr>
          </a:solidFill>
        </p:spPr>
        <p:txBody>
          <a:bodyPr wrap="square" rtlCol="0">
            <a:spAutoFit/>
          </a:bodyPr>
          <a:lstStyle/>
          <a:p>
            <a:pPr algn="ctr"/>
            <a:r>
              <a:rPr lang="en-SG" sz="2000" b="1" dirty="0">
                <a:solidFill>
                  <a:prstClr val="black"/>
                </a:solidFill>
              </a:rPr>
              <a:t>Remand Orders: Observations</a:t>
            </a:r>
            <a:r>
              <a:rPr lang="en-IN" sz="2000" b="1" dirty="0">
                <a:solidFill>
                  <a:prstClr val="black"/>
                </a:solidFill>
              </a:rPr>
              <a:t/>
            </a:r>
            <a:br>
              <a:rPr lang="en-IN" sz="2000" b="1" dirty="0">
                <a:solidFill>
                  <a:prstClr val="black"/>
                </a:solidFill>
              </a:rPr>
            </a:br>
            <a:r>
              <a:rPr lang="en-SG" sz="1200" b="1" i="1" dirty="0">
                <a:solidFill>
                  <a:prstClr val="black"/>
                </a:solidFill>
              </a:rPr>
              <a:t>Courts: Five courts were chosen-  CMM Court,  Two ACMM Courts, Two MM Courts</a:t>
            </a:r>
            <a:r>
              <a:rPr lang="en-IN" sz="1200" dirty="0">
                <a:solidFill>
                  <a:prstClr val="black"/>
                </a:solidFill>
              </a:rPr>
              <a:t/>
            </a:r>
            <a:br>
              <a:rPr lang="en-IN" sz="1200" dirty="0">
                <a:solidFill>
                  <a:prstClr val="black"/>
                </a:solidFill>
              </a:rPr>
            </a:br>
            <a:r>
              <a:rPr lang="en-SG" sz="1200" b="1" i="1" dirty="0">
                <a:solidFill>
                  <a:prstClr val="black"/>
                </a:solidFill>
              </a:rPr>
              <a:t>Cases  Observed: 60</a:t>
            </a:r>
            <a:endParaRPr lang="en-IN" sz="1200" dirty="0">
              <a:solidFill>
                <a:prstClr val="black"/>
              </a:solidFill>
            </a:endParaRPr>
          </a:p>
        </p:txBody>
      </p:sp>
      <p:sp>
        <p:nvSpPr>
          <p:cNvPr id="9" name="TextBox 8"/>
          <p:cNvSpPr txBox="1"/>
          <p:nvPr/>
        </p:nvSpPr>
        <p:spPr>
          <a:xfrm>
            <a:off x="4627231" y="3189080"/>
            <a:ext cx="3888259" cy="369332"/>
          </a:xfrm>
          <a:prstGeom prst="rect">
            <a:avLst/>
          </a:prstGeom>
          <a:noFill/>
        </p:spPr>
        <p:txBody>
          <a:bodyPr wrap="square" rtlCol="0">
            <a:spAutoFit/>
          </a:bodyPr>
          <a:lstStyle/>
          <a:p>
            <a:r>
              <a:rPr lang="en-IN" b="1" dirty="0">
                <a:solidFill>
                  <a:prstClr val="black"/>
                </a:solidFill>
              </a:rPr>
              <a:t>Presence of the Actors</a:t>
            </a:r>
          </a:p>
        </p:txBody>
      </p:sp>
      <p:sp>
        <p:nvSpPr>
          <p:cNvPr id="2" name="TextBox 1"/>
          <p:cNvSpPr txBox="1"/>
          <p:nvPr/>
        </p:nvSpPr>
        <p:spPr>
          <a:xfrm>
            <a:off x="3073875" y="1601981"/>
            <a:ext cx="6233724" cy="1569660"/>
          </a:xfrm>
          <a:prstGeom prst="rect">
            <a:avLst/>
          </a:prstGeom>
          <a:noFill/>
        </p:spPr>
        <p:txBody>
          <a:bodyPr wrap="square" rtlCol="0">
            <a:spAutoFit/>
          </a:bodyPr>
          <a:lstStyle/>
          <a:p>
            <a:r>
              <a:rPr lang="en-IN" sz="1600" dirty="0">
                <a:solidFill>
                  <a:prstClr val="black"/>
                </a:solidFill>
              </a:rPr>
              <a:t>Notice of Appearance: Nil</a:t>
            </a:r>
          </a:p>
          <a:p>
            <a:r>
              <a:rPr lang="en-IN" sz="1600" dirty="0">
                <a:solidFill>
                  <a:prstClr val="black"/>
                </a:solidFill>
              </a:rPr>
              <a:t>Section 41 Checklist  : (Four Cases)</a:t>
            </a:r>
          </a:p>
          <a:p>
            <a:r>
              <a:rPr lang="en-IN" sz="1600" dirty="0">
                <a:solidFill>
                  <a:prstClr val="black"/>
                </a:solidFill>
              </a:rPr>
              <a:t>Arrest Memo-Two Cases : ( Presence &amp; Satisfaction)</a:t>
            </a:r>
          </a:p>
          <a:p>
            <a:r>
              <a:rPr lang="en-IN" sz="1600" dirty="0">
                <a:solidFill>
                  <a:prstClr val="black"/>
                </a:solidFill>
              </a:rPr>
              <a:t>Medial Examination : One Case</a:t>
            </a:r>
          </a:p>
          <a:p>
            <a:r>
              <a:rPr lang="en-IN" sz="1600" dirty="0">
                <a:solidFill>
                  <a:prstClr val="black"/>
                </a:solidFill>
              </a:rPr>
              <a:t>Time of Arrest: 4 Cases</a:t>
            </a:r>
          </a:p>
          <a:p>
            <a:r>
              <a:rPr lang="en-IN" sz="1600" dirty="0">
                <a:solidFill>
                  <a:prstClr val="black"/>
                </a:solidFill>
              </a:rPr>
              <a:t>Time of Production : Only mentioned in 6 cases. </a:t>
            </a:r>
          </a:p>
        </p:txBody>
      </p:sp>
    </p:spTree>
    <p:extLst>
      <p:ext uri="{BB962C8B-B14F-4D97-AF65-F5344CB8AC3E}">
        <p14:creationId xmlns:p14="http://schemas.microsoft.com/office/powerpoint/2010/main" val="26034172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870" y="1705232"/>
            <a:ext cx="7211073" cy="4031873"/>
          </a:xfrm>
          <a:prstGeom prst="rect">
            <a:avLst/>
          </a:prstGeom>
          <a:noFill/>
        </p:spPr>
        <p:txBody>
          <a:bodyPr wrap="square" rtlCol="0">
            <a:spAutoFit/>
          </a:bodyPr>
          <a:lstStyle/>
          <a:p>
            <a:pPr marL="285744" indent="-285744">
              <a:buFont typeface="Wingdings" panose="05000000000000000000" pitchFamily="2" charset="2"/>
              <a:buChar char="v"/>
            </a:pPr>
            <a:r>
              <a:rPr lang="en-IN" sz="1400" dirty="0" err="1">
                <a:solidFill>
                  <a:prstClr val="black"/>
                </a:solidFill>
              </a:rPr>
              <a:t>Niwas</a:t>
            </a:r>
            <a:r>
              <a:rPr lang="en-IN" sz="1400" dirty="0">
                <a:solidFill>
                  <a:prstClr val="black"/>
                </a:solidFill>
              </a:rPr>
              <a:t> </a:t>
            </a:r>
            <a:r>
              <a:rPr lang="en-IN" sz="1400" dirty="0" err="1">
                <a:solidFill>
                  <a:prstClr val="black"/>
                </a:solidFill>
              </a:rPr>
              <a:t>pe</a:t>
            </a:r>
            <a:r>
              <a:rPr lang="en-IN" sz="1400" dirty="0">
                <a:solidFill>
                  <a:prstClr val="black"/>
                </a:solidFill>
              </a:rPr>
              <a:t> </a:t>
            </a:r>
            <a:r>
              <a:rPr lang="en-IN" sz="1400" dirty="0" err="1">
                <a:solidFill>
                  <a:prstClr val="black"/>
                </a:solidFill>
              </a:rPr>
              <a:t>pesh</a:t>
            </a:r>
            <a:r>
              <a:rPr lang="en-IN" sz="1400" dirty="0">
                <a:solidFill>
                  <a:prstClr val="black"/>
                </a:solidFill>
              </a:rPr>
              <a:t> </a:t>
            </a:r>
            <a:r>
              <a:rPr lang="en-IN" sz="1400" dirty="0" err="1">
                <a:solidFill>
                  <a:prstClr val="black"/>
                </a:solidFill>
              </a:rPr>
              <a:t>kiya</a:t>
            </a:r>
            <a:r>
              <a:rPr lang="en-IN" sz="1400" dirty="0">
                <a:solidFill>
                  <a:prstClr val="black"/>
                </a:solidFill>
              </a:rPr>
              <a:t>, cd </a:t>
            </a:r>
            <a:r>
              <a:rPr lang="en-IN" sz="1400" dirty="0" err="1">
                <a:solidFill>
                  <a:prstClr val="black"/>
                </a:solidFill>
              </a:rPr>
              <a:t>ka</a:t>
            </a:r>
            <a:r>
              <a:rPr lang="en-IN" sz="1400" dirty="0">
                <a:solidFill>
                  <a:prstClr val="black"/>
                </a:solidFill>
              </a:rPr>
              <a:t> </a:t>
            </a:r>
            <a:r>
              <a:rPr lang="en-IN" sz="1400" dirty="0" err="1">
                <a:solidFill>
                  <a:prstClr val="black"/>
                </a:solidFill>
              </a:rPr>
              <a:t>avlokan</a:t>
            </a:r>
            <a:r>
              <a:rPr lang="en-IN" sz="1400" dirty="0">
                <a:solidFill>
                  <a:prstClr val="black"/>
                </a:solidFill>
              </a:rPr>
              <a:t>, </a:t>
            </a:r>
            <a:r>
              <a:rPr lang="en-IN" sz="1400" b="1" dirty="0" err="1">
                <a:solidFill>
                  <a:prstClr val="black"/>
                </a:solidFill>
              </a:rPr>
              <a:t>Dhara</a:t>
            </a:r>
            <a:r>
              <a:rPr lang="en-IN" sz="1400" b="1" dirty="0">
                <a:solidFill>
                  <a:prstClr val="black"/>
                </a:solidFill>
              </a:rPr>
              <a:t> 41 </a:t>
            </a:r>
            <a:r>
              <a:rPr lang="en-IN" sz="1400" b="1" dirty="0" err="1">
                <a:solidFill>
                  <a:prstClr val="black"/>
                </a:solidFill>
              </a:rPr>
              <a:t>ki</a:t>
            </a:r>
            <a:r>
              <a:rPr lang="en-IN" sz="1400" b="1" dirty="0">
                <a:solidFill>
                  <a:prstClr val="black"/>
                </a:solidFill>
              </a:rPr>
              <a:t> </a:t>
            </a:r>
            <a:r>
              <a:rPr lang="en-IN" sz="1400" b="1" dirty="0" err="1">
                <a:solidFill>
                  <a:prstClr val="black"/>
                </a:solidFill>
              </a:rPr>
              <a:t>palna</a:t>
            </a:r>
            <a:r>
              <a:rPr lang="en-IN" sz="1400" b="1" dirty="0">
                <a:solidFill>
                  <a:prstClr val="black"/>
                </a:solidFill>
              </a:rPr>
              <a:t> checklist </a:t>
            </a:r>
            <a:r>
              <a:rPr lang="en-IN" sz="1400" b="1" dirty="0" err="1">
                <a:solidFill>
                  <a:prstClr val="black"/>
                </a:solidFill>
              </a:rPr>
              <a:t>salang</a:t>
            </a:r>
            <a:r>
              <a:rPr lang="en-IN" sz="1400" b="1" dirty="0">
                <a:solidFill>
                  <a:prstClr val="black"/>
                </a:solidFill>
              </a:rPr>
              <a:t> </a:t>
            </a:r>
            <a:r>
              <a:rPr lang="en-IN" sz="1400" b="1" dirty="0" err="1">
                <a:solidFill>
                  <a:prstClr val="black"/>
                </a:solidFill>
              </a:rPr>
              <a:t>hai</a:t>
            </a:r>
            <a:r>
              <a:rPr lang="en-IN" sz="1400" b="1" dirty="0">
                <a:solidFill>
                  <a:prstClr val="black"/>
                </a:solidFill>
              </a:rPr>
              <a:t> </a:t>
            </a:r>
            <a:r>
              <a:rPr lang="en-IN" sz="1400" dirty="0" err="1">
                <a:solidFill>
                  <a:prstClr val="black"/>
                </a:solidFill>
              </a:rPr>
              <a:t>jisme</a:t>
            </a:r>
            <a:r>
              <a:rPr lang="en-IN" sz="1400" dirty="0">
                <a:solidFill>
                  <a:prstClr val="black"/>
                </a:solidFill>
              </a:rPr>
              <a:t> </a:t>
            </a:r>
            <a:r>
              <a:rPr lang="en-IN" sz="1400" dirty="0" err="1">
                <a:solidFill>
                  <a:prstClr val="black"/>
                </a:solidFill>
              </a:rPr>
              <a:t>varnit</a:t>
            </a:r>
            <a:r>
              <a:rPr lang="en-IN" sz="1400" dirty="0">
                <a:solidFill>
                  <a:prstClr val="black"/>
                </a:solidFill>
              </a:rPr>
              <a:t> </a:t>
            </a:r>
            <a:r>
              <a:rPr lang="en-IN" sz="1400" dirty="0" err="1">
                <a:solidFill>
                  <a:prstClr val="black"/>
                </a:solidFill>
              </a:rPr>
              <a:t>aadhar</a:t>
            </a:r>
            <a:r>
              <a:rPr lang="en-IN" sz="1400" dirty="0">
                <a:solidFill>
                  <a:prstClr val="black"/>
                </a:solidFill>
              </a:rPr>
              <a:t> </a:t>
            </a:r>
            <a:r>
              <a:rPr lang="en-IN" sz="1400" dirty="0" err="1">
                <a:solidFill>
                  <a:prstClr val="black"/>
                </a:solidFill>
              </a:rPr>
              <a:t>santoshpradh</a:t>
            </a:r>
            <a:r>
              <a:rPr lang="en-IN" sz="1400" dirty="0">
                <a:solidFill>
                  <a:prstClr val="black"/>
                </a:solidFill>
              </a:rPr>
              <a:t> </a:t>
            </a:r>
            <a:r>
              <a:rPr lang="en-IN" sz="1400" dirty="0" err="1">
                <a:solidFill>
                  <a:prstClr val="black"/>
                </a:solidFill>
              </a:rPr>
              <a:t>hai</a:t>
            </a:r>
            <a:r>
              <a:rPr lang="en-IN" sz="1400" dirty="0">
                <a:solidFill>
                  <a:prstClr val="black"/>
                </a:solidFill>
              </a:rPr>
              <a:t>. </a:t>
            </a:r>
            <a:r>
              <a:rPr lang="en-IN" sz="1400" dirty="0" err="1">
                <a:solidFill>
                  <a:prstClr val="black"/>
                </a:solidFill>
              </a:rPr>
              <a:t>Muljim</a:t>
            </a:r>
            <a:r>
              <a:rPr lang="en-IN" sz="1400" dirty="0">
                <a:solidFill>
                  <a:prstClr val="black"/>
                </a:solidFill>
              </a:rPr>
              <a:t> </a:t>
            </a:r>
            <a:r>
              <a:rPr lang="en-IN" sz="1400" dirty="0" err="1">
                <a:solidFill>
                  <a:prstClr val="black"/>
                </a:solidFill>
              </a:rPr>
              <a:t>ko</a:t>
            </a:r>
            <a:r>
              <a:rPr lang="en-IN" sz="1400" dirty="0">
                <a:solidFill>
                  <a:prstClr val="black"/>
                </a:solidFill>
              </a:rPr>
              <a:t> </a:t>
            </a:r>
            <a:r>
              <a:rPr lang="en-IN" sz="1400" dirty="0" err="1">
                <a:solidFill>
                  <a:prstClr val="black"/>
                </a:solidFill>
              </a:rPr>
              <a:t>suna</a:t>
            </a:r>
            <a:r>
              <a:rPr lang="en-IN" sz="1400" dirty="0">
                <a:solidFill>
                  <a:prstClr val="black"/>
                </a:solidFill>
              </a:rPr>
              <a:t>, 27 </a:t>
            </a:r>
            <a:r>
              <a:rPr lang="en-IN" sz="1400" dirty="0" err="1">
                <a:solidFill>
                  <a:prstClr val="black"/>
                </a:solidFill>
              </a:rPr>
              <a:t>ki</a:t>
            </a:r>
            <a:r>
              <a:rPr lang="en-IN" sz="1400" dirty="0">
                <a:solidFill>
                  <a:prstClr val="black"/>
                </a:solidFill>
              </a:rPr>
              <a:t> evidence </a:t>
            </a:r>
            <a:r>
              <a:rPr lang="en-IN" sz="1400" dirty="0" err="1">
                <a:solidFill>
                  <a:prstClr val="black"/>
                </a:solidFill>
              </a:rPr>
              <a:t>salagn</a:t>
            </a:r>
            <a:r>
              <a:rPr lang="en-IN" sz="1400" dirty="0">
                <a:solidFill>
                  <a:prstClr val="black"/>
                </a:solidFill>
              </a:rPr>
              <a:t> </a:t>
            </a:r>
            <a:r>
              <a:rPr lang="en-IN" sz="1400" dirty="0" err="1">
                <a:solidFill>
                  <a:prstClr val="black"/>
                </a:solidFill>
              </a:rPr>
              <a:t>nahi</a:t>
            </a:r>
            <a:r>
              <a:rPr lang="en-IN" sz="1400" dirty="0">
                <a:solidFill>
                  <a:prstClr val="black"/>
                </a:solidFill>
              </a:rPr>
              <a:t> </a:t>
            </a:r>
            <a:r>
              <a:rPr lang="en-IN" sz="1400" dirty="0" err="1">
                <a:solidFill>
                  <a:prstClr val="black"/>
                </a:solidFill>
              </a:rPr>
              <a:t>hai</a:t>
            </a:r>
            <a:r>
              <a:rPr lang="en-IN" sz="1400" dirty="0">
                <a:solidFill>
                  <a:prstClr val="black"/>
                </a:solidFill>
              </a:rPr>
              <a:t>, pc </a:t>
            </a:r>
            <a:r>
              <a:rPr lang="en-IN" sz="1400" dirty="0" err="1">
                <a:solidFill>
                  <a:prstClr val="black"/>
                </a:solidFill>
              </a:rPr>
              <a:t>ka</a:t>
            </a:r>
            <a:r>
              <a:rPr lang="en-IN" sz="1400" dirty="0">
                <a:solidFill>
                  <a:prstClr val="black"/>
                </a:solidFill>
              </a:rPr>
              <a:t> koi </a:t>
            </a:r>
            <a:r>
              <a:rPr lang="en-IN" sz="1400" dirty="0" err="1">
                <a:solidFill>
                  <a:prstClr val="black"/>
                </a:solidFill>
              </a:rPr>
              <a:t>samuchit</a:t>
            </a:r>
            <a:r>
              <a:rPr lang="en-IN" sz="1400" dirty="0">
                <a:solidFill>
                  <a:prstClr val="black"/>
                </a:solidFill>
              </a:rPr>
              <a:t> </a:t>
            </a:r>
            <a:r>
              <a:rPr lang="en-IN" sz="1400" dirty="0" err="1">
                <a:solidFill>
                  <a:prstClr val="black"/>
                </a:solidFill>
              </a:rPr>
              <a:t>aadhar</a:t>
            </a:r>
            <a:r>
              <a:rPr lang="en-IN" sz="1400" dirty="0">
                <a:solidFill>
                  <a:prstClr val="black"/>
                </a:solidFill>
              </a:rPr>
              <a:t> </a:t>
            </a:r>
            <a:r>
              <a:rPr lang="en-IN" sz="1400" dirty="0" err="1">
                <a:solidFill>
                  <a:prstClr val="black"/>
                </a:solidFill>
              </a:rPr>
              <a:t>nahi</a:t>
            </a:r>
            <a:r>
              <a:rPr lang="en-IN" sz="1400" dirty="0">
                <a:solidFill>
                  <a:prstClr val="black"/>
                </a:solidFill>
              </a:rPr>
              <a:t> </a:t>
            </a:r>
            <a:r>
              <a:rPr lang="en-IN" sz="1400" dirty="0" err="1">
                <a:solidFill>
                  <a:prstClr val="black"/>
                </a:solidFill>
              </a:rPr>
              <a:t>atah</a:t>
            </a:r>
            <a:r>
              <a:rPr lang="en-IN" sz="1400" dirty="0">
                <a:solidFill>
                  <a:prstClr val="black"/>
                </a:solidFill>
              </a:rPr>
              <a:t> </a:t>
            </a:r>
            <a:r>
              <a:rPr lang="en-IN" sz="1400" dirty="0" err="1">
                <a:solidFill>
                  <a:prstClr val="black"/>
                </a:solidFill>
              </a:rPr>
              <a:t>smaast</a:t>
            </a:r>
            <a:r>
              <a:rPr lang="en-IN" sz="1400" dirty="0">
                <a:solidFill>
                  <a:prstClr val="black"/>
                </a:solidFill>
              </a:rPr>
              <a:t> </a:t>
            </a:r>
            <a:r>
              <a:rPr lang="en-IN" sz="1400" dirty="0" err="1">
                <a:solidFill>
                  <a:prstClr val="black"/>
                </a:solidFill>
              </a:rPr>
              <a:t>paristhiti</a:t>
            </a:r>
            <a:r>
              <a:rPr lang="en-IN" sz="1400" dirty="0">
                <a:solidFill>
                  <a:prstClr val="black"/>
                </a:solidFill>
              </a:rPr>
              <a:t> </a:t>
            </a:r>
            <a:r>
              <a:rPr lang="en-IN" sz="1400" dirty="0" err="1">
                <a:solidFill>
                  <a:prstClr val="black"/>
                </a:solidFill>
              </a:rPr>
              <a:t>ko</a:t>
            </a:r>
            <a:r>
              <a:rPr lang="en-IN" sz="1400" dirty="0">
                <a:solidFill>
                  <a:prstClr val="black"/>
                </a:solidFill>
              </a:rPr>
              <a:t> </a:t>
            </a:r>
            <a:r>
              <a:rPr lang="en-IN" sz="1400" dirty="0" err="1">
                <a:solidFill>
                  <a:prstClr val="black"/>
                </a:solidFill>
              </a:rPr>
              <a:t>dekhte</a:t>
            </a:r>
            <a:r>
              <a:rPr lang="en-IN" sz="1400" dirty="0">
                <a:solidFill>
                  <a:prstClr val="black"/>
                </a:solidFill>
              </a:rPr>
              <a:t> hue pc </a:t>
            </a:r>
            <a:r>
              <a:rPr lang="en-IN" sz="1400" dirty="0" err="1">
                <a:solidFill>
                  <a:prstClr val="black"/>
                </a:solidFill>
              </a:rPr>
              <a:t>asweekar</a:t>
            </a:r>
            <a:r>
              <a:rPr lang="en-IN" sz="1400" dirty="0">
                <a:solidFill>
                  <a:prstClr val="black"/>
                </a:solidFill>
              </a:rPr>
              <a:t> </a:t>
            </a:r>
            <a:r>
              <a:rPr lang="en-IN" sz="1400" dirty="0" err="1">
                <a:solidFill>
                  <a:prstClr val="black"/>
                </a:solidFill>
              </a:rPr>
              <a:t>kar</a:t>
            </a:r>
            <a:r>
              <a:rPr lang="en-IN" sz="1400" dirty="0">
                <a:solidFill>
                  <a:prstClr val="black"/>
                </a:solidFill>
              </a:rPr>
              <a:t> </a:t>
            </a:r>
            <a:r>
              <a:rPr lang="en-IN" sz="1400" dirty="0" err="1">
                <a:solidFill>
                  <a:prstClr val="black"/>
                </a:solidFill>
              </a:rPr>
              <a:t>diya</a:t>
            </a:r>
            <a:r>
              <a:rPr lang="en-IN" sz="1400" dirty="0">
                <a:solidFill>
                  <a:prstClr val="black"/>
                </a:solidFill>
              </a:rPr>
              <a:t> gaya, jail </a:t>
            </a:r>
            <a:r>
              <a:rPr lang="en-IN" sz="1400" dirty="0" err="1">
                <a:solidFill>
                  <a:prstClr val="black"/>
                </a:solidFill>
              </a:rPr>
              <a:t>adhikshak</a:t>
            </a:r>
            <a:r>
              <a:rPr lang="en-IN" sz="1400" dirty="0">
                <a:solidFill>
                  <a:prstClr val="black"/>
                </a:solidFill>
              </a:rPr>
              <a:t> is </a:t>
            </a:r>
            <a:r>
              <a:rPr lang="en-IN" sz="1400" dirty="0" err="1">
                <a:solidFill>
                  <a:prstClr val="black"/>
                </a:solidFill>
              </a:rPr>
              <a:t>aadesh</a:t>
            </a:r>
            <a:r>
              <a:rPr lang="en-IN" sz="1400" dirty="0">
                <a:solidFill>
                  <a:prstClr val="black"/>
                </a:solidFill>
              </a:rPr>
              <a:t> par </a:t>
            </a:r>
            <a:r>
              <a:rPr lang="en-IN" sz="1400" dirty="0" err="1">
                <a:solidFill>
                  <a:prstClr val="black"/>
                </a:solidFill>
              </a:rPr>
              <a:t>muljim</a:t>
            </a:r>
            <a:r>
              <a:rPr lang="en-IN" sz="1400" dirty="0">
                <a:solidFill>
                  <a:prstClr val="black"/>
                </a:solidFill>
              </a:rPr>
              <a:t> </a:t>
            </a:r>
            <a:r>
              <a:rPr lang="en-IN" sz="1400" dirty="0" err="1">
                <a:solidFill>
                  <a:prstClr val="black"/>
                </a:solidFill>
              </a:rPr>
              <a:t>ko</a:t>
            </a:r>
            <a:r>
              <a:rPr lang="en-IN" sz="1400" dirty="0">
                <a:solidFill>
                  <a:prstClr val="black"/>
                </a:solidFill>
              </a:rPr>
              <a:t> jail </a:t>
            </a:r>
            <a:r>
              <a:rPr lang="en-IN" sz="1400" dirty="0" err="1">
                <a:solidFill>
                  <a:prstClr val="black"/>
                </a:solidFill>
              </a:rPr>
              <a:t>hirasat</a:t>
            </a:r>
            <a:r>
              <a:rPr lang="en-IN" sz="1400" dirty="0">
                <a:solidFill>
                  <a:prstClr val="black"/>
                </a:solidFill>
              </a:rPr>
              <a:t> </a:t>
            </a:r>
            <a:r>
              <a:rPr lang="en-IN" sz="1400" dirty="0" err="1">
                <a:solidFill>
                  <a:prstClr val="black"/>
                </a:solidFill>
              </a:rPr>
              <a:t>mein</a:t>
            </a:r>
            <a:r>
              <a:rPr lang="en-IN" sz="1400" dirty="0">
                <a:solidFill>
                  <a:prstClr val="black"/>
                </a:solidFill>
              </a:rPr>
              <a:t> le </a:t>
            </a:r>
            <a:r>
              <a:rPr lang="en-IN" sz="1400" dirty="0" err="1">
                <a:solidFill>
                  <a:prstClr val="black"/>
                </a:solidFill>
              </a:rPr>
              <a:t>tatha</a:t>
            </a:r>
            <a:r>
              <a:rPr lang="en-IN" sz="1400" dirty="0">
                <a:solidFill>
                  <a:prstClr val="black"/>
                </a:solidFill>
              </a:rPr>
              <a:t> court </a:t>
            </a:r>
            <a:r>
              <a:rPr lang="en-IN" sz="1400" dirty="0" err="1">
                <a:solidFill>
                  <a:prstClr val="black"/>
                </a:solidFill>
              </a:rPr>
              <a:t>khulne</a:t>
            </a:r>
            <a:r>
              <a:rPr lang="en-IN" sz="1400" dirty="0">
                <a:solidFill>
                  <a:prstClr val="black"/>
                </a:solidFill>
              </a:rPr>
              <a:t> par </a:t>
            </a:r>
            <a:r>
              <a:rPr lang="en-IN" sz="1400" dirty="0" err="1">
                <a:solidFill>
                  <a:prstClr val="black"/>
                </a:solidFill>
              </a:rPr>
              <a:t>jc</a:t>
            </a:r>
            <a:r>
              <a:rPr lang="en-IN" sz="1400" dirty="0">
                <a:solidFill>
                  <a:prstClr val="black"/>
                </a:solidFill>
              </a:rPr>
              <a:t> </a:t>
            </a:r>
            <a:r>
              <a:rPr lang="en-IN" sz="1400" dirty="0" err="1">
                <a:solidFill>
                  <a:prstClr val="black"/>
                </a:solidFill>
              </a:rPr>
              <a:t>warant</a:t>
            </a:r>
            <a:r>
              <a:rPr lang="en-IN" sz="1400" dirty="0">
                <a:solidFill>
                  <a:prstClr val="black"/>
                </a:solidFill>
              </a:rPr>
              <a:t> court se </a:t>
            </a:r>
            <a:r>
              <a:rPr lang="en-IN" sz="1400" dirty="0" err="1">
                <a:solidFill>
                  <a:prstClr val="black"/>
                </a:solidFill>
              </a:rPr>
              <a:t>prapt</a:t>
            </a:r>
            <a:r>
              <a:rPr lang="en-IN" sz="1400" dirty="0">
                <a:solidFill>
                  <a:prstClr val="black"/>
                </a:solidFill>
              </a:rPr>
              <a:t> </a:t>
            </a:r>
            <a:r>
              <a:rPr lang="en-IN" sz="1400" dirty="0" err="1">
                <a:solidFill>
                  <a:prstClr val="black"/>
                </a:solidFill>
              </a:rPr>
              <a:t>kare</a:t>
            </a:r>
            <a:endParaRPr lang="en-IN" sz="1400" dirty="0">
              <a:solidFill>
                <a:prstClr val="black"/>
              </a:solidFill>
            </a:endParaRPr>
          </a:p>
          <a:p>
            <a:pPr marL="285744" indent="-285744">
              <a:buFont typeface="Wingdings" panose="05000000000000000000" pitchFamily="2" charset="2"/>
              <a:buChar char="v"/>
            </a:pPr>
            <a:endParaRPr lang="en-IN" sz="1400" dirty="0">
              <a:solidFill>
                <a:prstClr val="black"/>
              </a:solidFill>
            </a:endParaRPr>
          </a:p>
          <a:p>
            <a:pPr marL="285744" indent="-285744">
              <a:buFont typeface="Wingdings" panose="05000000000000000000" pitchFamily="2" charset="2"/>
              <a:buChar char="v"/>
            </a:pPr>
            <a:r>
              <a:rPr lang="en-IN" sz="1400" dirty="0" err="1" smtClean="0">
                <a:solidFill>
                  <a:prstClr val="black"/>
                </a:solidFill>
              </a:rPr>
              <a:t>Muljim</a:t>
            </a:r>
            <a:r>
              <a:rPr lang="en-IN" sz="1400" dirty="0">
                <a:solidFill>
                  <a:prstClr val="black"/>
                </a:solidFill>
              </a:rPr>
              <a:t> </a:t>
            </a:r>
            <a:r>
              <a:rPr lang="en-IN" sz="1400" dirty="0" err="1" smtClean="0">
                <a:solidFill>
                  <a:prstClr val="black"/>
                </a:solidFill>
              </a:rPr>
              <a:t>abc</a:t>
            </a:r>
            <a:r>
              <a:rPr lang="en-IN" sz="1400" dirty="0" smtClean="0">
                <a:solidFill>
                  <a:prstClr val="black"/>
                </a:solidFill>
              </a:rPr>
              <a:t> </a:t>
            </a:r>
            <a:r>
              <a:rPr lang="en-IN" sz="1400" dirty="0" err="1">
                <a:solidFill>
                  <a:prstClr val="black"/>
                </a:solidFill>
              </a:rPr>
              <a:t>singh</a:t>
            </a:r>
            <a:r>
              <a:rPr lang="en-IN" sz="1400" dirty="0">
                <a:solidFill>
                  <a:prstClr val="black"/>
                </a:solidFill>
              </a:rPr>
              <a:t> </a:t>
            </a:r>
            <a:r>
              <a:rPr lang="en-IN" sz="1400" dirty="0" err="1">
                <a:solidFill>
                  <a:prstClr val="black"/>
                </a:solidFill>
              </a:rPr>
              <a:t>ko</a:t>
            </a:r>
            <a:r>
              <a:rPr lang="en-IN" sz="1400" dirty="0">
                <a:solidFill>
                  <a:prstClr val="black"/>
                </a:solidFill>
              </a:rPr>
              <a:t> may cd </a:t>
            </a:r>
            <a:r>
              <a:rPr lang="en-IN" sz="1400" dirty="0" err="1">
                <a:solidFill>
                  <a:prstClr val="black"/>
                </a:solidFill>
              </a:rPr>
              <a:t>pesh</a:t>
            </a:r>
            <a:r>
              <a:rPr lang="en-IN" sz="1400" dirty="0">
                <a:solidFill>
                  <a:prstClr val="black"/>
                </a:solidFill>
              </a:rPr>
              <a:t> </a:t>
            </a:r>
            <a:r>
              <a:rPr lang="en-IN" sz="1400" dirty="0" err="1">
                <a:solidFill>
                  <a:prstClr val="black"/>
                </a:solidFill>
              </a:rPr>
              <a:t>kar</a:t>
            </a:r>
            <a:r>
              <a:rPr lang="en-IN" sz="1400" dirty="0">
                <a:solidFill>
                  <a:prstClr val="black"/>
                </a:solidFill>
              </a:rPr>
              <a:t> </a:t>
            </a:r>
            <a:r>
              <a:rPr lang="en-IN" sz="1400" dirty="0" err="1">
                <a:solidFill>
                  <a:prstClr val="black"/>
                </a:solidFill>
              </a:rPr>
              <a:t>ek</a:t>
            </a:r>
            <a:r>
              <a:rPr lang="en-IN" sz="1400" dirty="0">
                <a:solidFill>
                  <a:prstClr val="black"/>
                </a:solidFill>
              </a:rPr>
              <a:t> din pc </a:t>
            </a:r>
            <a:r>
              <a:rPr lang="en-IN" sz="1400" dirty="0" err="1">
                <a:solidFill>
                  <a:prstClr val="black"/>
                </a:solidFill>
              </a:rPr>
              <a:t>chaha</a:t>
            </a:r>
            <a:r>
              <a:rPr lang="en-IN" sz="1400" dirty="0">
                <a:solidFill>
                  <a:prstClr val="black"/>
                </a:solidFill>
              </a:rPr>
              <a:t>, </a:t>
            </a:r>
            <a:r>
              <a:rPr lang="en-IN" sz="1400" dirty="0" err="1">
                <a:solidFill>
                  <a:prstClr val="black"/>
                </a:solidFill>
              </a:rPr>
              <a:t>mulzim</a:t>
            </a:r>
            <a:r>
              <a:rPr lang="en-IN" sz="1400" dirty="0">
                <a:solidFill>
                  <a:prstClr val="black"/>
                </a:solidFill>
              </a:rPr>
              <a:t> se </a:t>
            </a:r>
            <a:r>
              <a:rPr lang="en-IN" sz="1400" dirty="0" err="1">
                <a:solidFill>
                  <a:prstClr val="black"/>
                </a:solidFill>
              </a:rPr>
              <a:t>paise</a:t>
            </a:r>
            <a:r>
              <a:rPr lang="en-IN" sz="1400" dirty="0">
                <a:solidFill>
                  <a:prstClr val="black"/>
                </a:solidFill>
              </a:rPr>
              <a:t> </a:t>
            </a:r>
            <a:r>
              <a:rPr lang="en-IN" sz="1400" dirty="0" err="1">
                <a:solidFill>
                  <a:prstClr val="black"/>
                </a:solidFill>
              </a:rPr>
              <a:t>ki</a:t>
            </a:r>
            <a:r>
              <a:rPr lang="en-IN" sz="1400" dirty="0">
                <a:solidFill>
                  <a:prstClr val="black"/>
                </a:solidFill>
              </a:rPr>
              <a:t> </a:t>
            </a:r>
            <a:r>
              <a:rPr lang="en-IN" sz="1400" dirty="0" err="1">
                <a:solidFill>
                  <a:prstClr val="black"/>
                </a:solidFill>
              </a:rPr>
              <a:t>baramadgi</a:t>
            </a:r>
            <a:r>
              <a:rPr lang="en-IN" sz="1400" dirty="0">
                <a:solidFill>
                  <a:prstClr val="black"/>
                </a:solidFill>
              </a:rPr>
              <a:t> </a:t>
            </a:r>
            <a:r>
              <a:rPr lang="en-IN" sz="1400" dirty="0" err="1">
                <a:solidFill>
                  <a:prstClr val="black"/>
                </a:solidFill>
              </a:rPr>
              <a:t>shesh</a:t>
            </a:r>
            <a:r>
              <a:rPr lang="en-IN" sz="1400" dirty="0">
                <a:solidFill>
                  <a:prstClr val="black"/>
                </a:solidFill>
              </a:rPr>
              <a:t> </a:t>
            </a:r>
            <a:r>
              <a:rPr lang="en-IN" sz="1400" dirty="0" err="1">
                <a:solidFill>
                  <a:prstClr val="black"/>
                </a:solidFill>
              </a:rPr>
              <a:t>hona</a:t>
            </a:r>
            <a:r>
              <a:rPr lang="en-IN" sz="1400" dirty="0">
                <a:solidFill>
                  <a:prstClr val="black"/>
                </a:solidFill>
              </a:rPr>
              <a:t> </a:t>
            </a:r>
            <a:r>
              <a:rPr lang="en-IN" sz="1400" dirty="0" err="1">
                <a:solidFill>
                  <a:prstClr val="black"/>
                </a:solidFill>
              </a:rPr>
              <a:t>bataya</a:t>
            </a:r>
            <a:r>
              <a:rPr lang="en-IN" sz="1400" dirty="0">
                <a:solidFill>
                  <a:prstClr val="black"/>
                </a:solidFill>
              </a:rPr>
              <a:t>. </a:t>
            </a:r>
            <a:r>
              <a:rPr lang="en-IN" sz="1400" dirty="0" err="1">
                <a:solidFill>
                  <a:prstClr val="black"/>
                </a:solidFill>
              </a:rPr>
              <a:t>Patravali</a:t>
            </a:r>
            <a:r>
              <a:rPr lang="en-IN" sz="1400" dirty="0">
                <a:solidFill>
                  <a:prstClr val="black"/>
                </a:solidFill>
              </a:rPr>
              <a:t> </a:t>
            </a:r>
            <a:r>
              <a:rPr lang="en-IN" sz="1400" b="1" dirty="0">
                <a:solidFill>
                  <a:prstClr val="black"/>
                </a:solidFill>
              </a:rPr>
              <a:t>par </a:t>
            </a:r>
            <a:r>
              <a:rPr lang="en-IN" sz="1400" b="1" dirty="0" err="1">
                <a:solidFill>
                  <a:prstClr val="black"/>
                </a:solidFill>
              </a:rPr>
              <a:t>dhara</a:t>
            </a:r>
            <a:r>
              <a:rPr lang="en-IN" sz="1400" b="1" dirty="0">
                <a:solidFill>
                  <a:prstClr val="black"/>
                </a:solidFill>
              </a:rPr>
              <a:t> 41 (b) </a:t>
            </a:r>
            <a:r>
              <a:rPr lang="en-IN" sz="1400" b="1" dirty="0" err="1">
                <a:solidFill>
                  <a:prstClr val="black"/>
                </a:solidFill>
              </a:rPr>
              <a:t>ki</a:t>
            </a:r>
            <a:r>
              <a:rPr lang="en-IN" sz="1400" b="1" dirty="0">
                <a:solidFill>
                  <a:prstClr val="black"/>
                </a:solidFill>
              </a:rPr>
              <a:t> </a:t>
            </a:r>
            <a:r>
              <a:rPr lang="en-IN" sz="1400" b="1" dirty="0" err="1">
                <a:solidFill>
                  <a:prstClr val="black"/>
                </a:solidFill>
              </a:rPr>
              <a:t>soochna</a:t>
            </a:r>
            <a:r>
              <a:rPr lang="en-IN" sz="1400" b="1" dirty="0">
                <a:solidFill>
                  <a:prstClr val="black"/>
                </a:solidFill>
              </a:rPr>
              <a:t> </a:t>
            </a:r>
            <a:r>
              <a:rPr lang="en-IN" sz="1400" b="1" dirty="0" err="1">
                <a:solidFill>
                  <a:prstClr val="black"/>
                </a:solidFill>
              </a:rPr>
              <a:t>jo</a:t>
            </a:r>
            <a:r>
              <a:rPr lang="en-IN" sz="1400" b="1" dirty="0">
                <a:solidFill>
                  <a:prstClr val="black"/>
                </a:solidFill>
              </a:rPr>
              <a:t> </a:t>
            </a:r>
            <a:r>
              <a:rPr lang="en-IN" sz="1400" b="1" dirty="0" err="1">
                <a:solidFill>
                  <a:prstClr val="black"/>
                </a:solidFill>
              </a:rPr>
              <a:t>santoshpradh</a:t>
            </a:r>
            <a:r>
              <a:rPr lang="en-IN" sz="1400" b="1" dirty="0">
                <a:solidFill>
                  <a:prstClr val="black"/>
                </a:solidFill>
              </a:rPr>
              <a:t> </a:t>
            </a:r>
            <a:r>
              <a:rPr lang="en-IN" sz="1400" b="1" dirty="0" err="1">
                <a:solidFill>
                  <a:prstClr val="black"/>
                </a:solidFill>
              </a:rPr>
              <a:t>hai</a:t>
            </a:r>
            <a:r>
              <a:rPr lang="en-IN" sz="1400" b="1" dirty="0">
                <a:solidFill>
                  <a:prstClr val="black"/>
                </a:solidFill>
              </a:rPr>
              <a:t>, </a:t>
            </a:r>
            <a:r>
              <a:rPr lang="en-IN" sz="1400" dirty="0" err="1">
                <a:solidFill>
                  <a:prstClr val="black"/>
                </a:solidFill>
              </a:rPr>
              <a:t>mulzim</a:t>
            </a:r>
            <a:r>
              <a:rPr lang="en-IN" sz="1400" dirty="0">
                <a:solidFill>
                  <a:prstClr val="black"/>
                </a:solidFill>
              </a:rPr>
              <a:t> </a:t>
            </a:r>
            <a:r>
              <a:rPr lang="en-IN" sz="1400" dirty="0" err="1">
                <a:solidFill>
                  <a:prstClr val="black"/>
                </a:solidFill>
              </a:rPr>
              <a:t>ko</a:t>
            </a:r>
            <a:r>
              <a:rPr lang="en-IN" sz="1400" dirty="0">
                <a:solidFill>
                  <a:prstClr val="black"/>
                </a:solidFill>
              </a:rPr>
              <a:t> 13/12 </a:t>
            </a:r>
            <a:r>
              <a:rPr lang="en-IN" sz="1400" dirty="0" err="1">
                <a:solidFill>
                  <a:prstClr val="black"/>
                </a:solidFill>
              </a:rPr>
              <a:t>tak</a:t>
            </a:r>
            <a:r>
              <a:rPr lang="en-IN" sz="1400" dirty="0">
                <a:solidFill>
                  <a:prstClr val="black"/>
                </a:solidFill>
              </a:rPr>
              <a:t> pc </a:t>
            </a:r>
            <a:r>
              <a:rPr lang="en-IN" sz="1400" dirty="0" err="1">
                <a:solidFill>
                  <a:prstClr val="black"/>
                </a:solidFill>
              </a:rPr>
              <a:t>diya</a:t>
            </a:r>
            <a:r>
              <a:rPr lang="en-IN" sz="1400" dirty="0">
                <a:solidFill>
                  <a:prstClr val="black"/>
                </a:solidFill>
              </a:rPr>
              <a:t> </a:t>
            </a:r>
            <a:r>
              <a:rPr lang="en-IN" sz="1400" dirty="0" err="1">
                <a:solidFill>
                  <a:prstClr val="black"/>
                </a:solidFill>
              </a:rPr>
              <a:t>jaata</a:t>
            </a:r>
            <a:r>
              <a:rPr lang="en-IN" sz="1400" dirty="0">
                <a:solidFill>
                  <a:prstClr val="black"/>
                </a:solidFill>
              </a:rPr>
              <a:t> </a:t>
            </a:r>
            <a:r>
              <a:rPr lang="en-IN" sz="1400" dirty="0" err="1">
                <a:solidFill>
                  <a:prstClr val="black"/>
                </a:solidFill>
              </a:rPr>
              <a:t>hai</a:t>
            </a:r>
            <a:r>
              <a:rPr lang="en-IN" sz="1400" dirty="0">
                <a:solidFill>
                  <a:prstClr val="black"/>
                </a:solidFill>
              </a:rPr>
              <a:t>. </a:t>
            </a:r>
          </a:p>
          <a:p>
            <a:pPr marL="285744" indent="-285744">
              <a:buFont typeface="Wingdings" panose="05000000000000000000" pitchFamily="2" charset="2"/>
              <a:buChar char="v"/>
            </a:pPr>
            <a:endParaRPr lang="en-IN" sz="1400" dirty="0">
              <a:solidFill>
                <a:prstClr val="black"/>
              </a:solidFill>
            </a:endParaRPr>
          </a:p>
          <a:p>
            <a:pPr marL="285744" indent="-285744">
              <a:buFont typeface="Wingdings" panose="05000000000000000000" pitchFamily="2" charset="2"/>
              <a:buChar char="v"/>
            </a:pPr>
            <a:r>
              <a:rPr lang="en-IN" sz="1400" dirty="0" err="1">
                <a:solidFill>
                  <a:prstClr val="black"/>
                </a:solidFill>
              </a:rPr>
              <a:t>Muljim</a:t>
            </a:r>
            <a:r>
              <a:rPr lang="en-IN" sz="1400" dirty="0">
                <a:solidFill>
                  <a:prstClr val="black"/>
                </a:solidFill>
              </a:rPr>
              <a:t> </a:t>
            </a:r>
            <a:r>
              <a:rPr lang="en-IN" sz="1400" dirty="0" err="1">
                <a:solidFill>
                  <a:prstClr val="black"/>
                </a:solidFill>
              </a:rPr>
              <a:t>ko</a:t>
            </a:r>
            <a:r>
              <a:rPr lang="en-IN" sz="1400" dirty="0">
                <a:solidFill>
                  <a:prstClr val="black"/>
                </a:solidFill>
              </a:rPr>
              <a:t> </a:t>
            </a:r>
            <a:r>
              <a:rPr lang="en-IN" sz="1400" dirty="0" err="1">
                <a:solidFill>
                  <a:prstClr val="black"/>
                </a:solidFill>
              </a:rPr>
              <a:t>pesh</a:t>
            </a:r>
            <a:r>
              <a:rPr lang="en-IN" sz="1400" dirty="0">
                <a:solidFill>
                  <a:prstClr val="black"/>
                </a:solidFill>
              </a:rPr>
              <a:t> </a:t>
            </a:r>
            <a:r>
              <a:rPr lang="en-IN" sz="1400" dirty="0" err="1">
                <a:solidFill>
                  <a:prstClr val="black"/>
                </a:solidFill>
              </a:rPr>
              <a:t>kiya</a:t>
            </a:r>
            <a:r>
              <a:rPr lang="en-IN" sz="1400" dirty="0">
                <a:solidFill>
                  <a:prstClr val="black"/>
                </a:solidFill>
              </a:rPr>
              <a:t>, 4 din </a:t>
            </a:r>
            <a:r>
              <a:rPr lang="en-IN" sz="1400" dirty="0" err="1">
                <a:solidFill>
                  <a:prstClr val="black"/>
                </a:solidFill>
              </a:rPr>
              <a:t>ke</a:t>
            </a:r>
            <a:r>
              <a:rPr lang="en-IN" sz="1400" dirty="0">
                <a:solidFill>
                  <a:prstClr val="black"/>
                </a:solidFill>
              </a:rPr>
              <a:t> pc </a:t>
            </a:r>
            <a:r>
              <a:rPr lang="en-IN" sz="1400" dirty="0" err="1">
                <a:solidFill>
                  <a:prstClr val="black"/>
                </a:solidFill>
              </a:rPr>
              <a:t>ka</a:t>
            </a:r>
            <a:r>
              <a:rPr lang="en-IN" sz="1400" dirty="0">
                <a:solidFill>
                  <a:prstClr val="black"/>
                </a:solidFill>
              </a:rPr>
              <a:t> </a:t>
            </a:r>
            <a:r>
              <a:rPr lang="en-IN" sz="1400" dirty="0" err="1">
                <a:solidFill>
                  <a:prstClr val="black"/>
                </a:solidFill>
              </a:rPr>
              <a:t>nivedan</a:t>
            </a:r>
            <a:r>
              <a:rPr lang="en-IN" sz="1400" dirty="0">
                <a:solidFill>
                  <a:prstClr val="black"/>
                </a:solidFill>
              </a:rPr>
              <a:t> </a:t>
            </a:r>
            <a:r>
              <a:rPr lang="en-IN" sz="1400" dirty="0" err="1">
                <a:solidFill>
                  <a:prstClr val="black"/>
                </a:solidFill>
              </a:rPr>
              <a:t>kiya</a:t>
            </a:r>
            <a:r>
              <a:rPr lang="en-IN" sz="1400" dirty="0">
                <a:solidFill>
                  <a:prstClr val="black"/>
                </a:solidFill>
              </a:rPr>
              <a:t>, </a:t>
            </a:r>
            <a:r>
              <a:rPr lang="en-IN" sz="1400" dirty="0" err="1">
                <a:solidFill>
                  <a:prstClr val="black"/>
                </a:solidFill>
              </a:rPr>
              <a:t>ukt</a:t>
            </a:r>
            <a:r>
              <a:rPr lang="en-IN" sz="1400" dirty="0">
                <a:solidFill>
                  <a:prstClr val="black"/>
                </a:solidFill>
              </a:rPr>
              <a:t> </a:t>
            </a:r>
            <a:r>
              <a:rPr lang="en-IN" sz="1400" dirty="0" err="1">
                <a:solidFill>
                  <a:prstClr val="black"/>
                </a:solidFill>
              </a:rPr>
              <a:t>prakaran</a:t>
            </a:r>
            <a:r>
              <a:rPr lang="en-IN" sz="1400" dirty="0">
                <a:solidFill>
                  <a:prstClr val="black"/>
                </a:solidFill>
              </a:rPr>
              <a:t> </a:t>
            </a:r>
            <a:r>
              <a:rPr lang="en-IN" sz="1400" dirty="0" err="1">
                <a:solidFill>
                  <a:prstClr val="black"/>
                </a:solidFill>
              </a:rPr>
              <a:t>mein</a:t>
            </a:r>
            <a:r>
              <a:rPr lang="en-IN" sz="1400" dirty="0">
                <a:solidFill>
                  <a:prstClr val="black"/>
                </a:solidFill>
              </a:rPr>
              <a:t> </a:t>
            </a:r>
            <a:r>
              <a:rPr lang="en-IN" sz="1400" dirty="0" err="1">
                <a:solidFill>
                  <a:prstClr val="black"/>
                </a:solidFill>
              </a:rPr>
              <a:t>anvekshan</a:t>
            </a:r>
            <a:r>
              <a:rPr lang="en-IN" sz="1400" dirty="0">
                <a:solidFill>
                  <a:prstClr val="black"/>
                </a:solidFill>
              </a:rPr>
              <a:t> </a:t>
            </a:r>
            <a:r>
              <a:rPr lang="en-IN" sz="1400" dirty="0" err="1">
                <a:solidFill>
                  <a:prstClr val="black"/>
                </a:solidFill>
              </a:rPr>
              <a:t>adhikari</a:t>
            </a:r>
            <a:r>
              <a:rPr lang="en-IN" sz="1400" dirty="0">
                <a:solidFill>
                  <a:prstClr val="black"/>
                </a:solidFill>
              </a:rPr>
              <a:t> </a:t>
            </a:r>
            <a:r>
              <a:rPr lang="en-IN" sz="1400" dirty="0" err="1">
                <a:solidFill>
                  <a:prstClr val="black"/>
                </a:solidFill>
              </a:rPr>
              <a:t>upasthit</a:t>
            </a:r>
            <a:r>
              <a:rPr lang="en-IN" sz="1400" dirty="0">
                <a:solidFill>
                  <a:prstClr val="black"/>
                </a:solidFill>
              </a:rPr>
              <a:t> </a:t>
            </a:r>
            <a:r>
              <a:rPr lang="en-IN" sz="1400" dirty="0" err="1">
                <a:solidFill>
                  <a:prstClr val="black"/>
                </a:solidFill>
              </a:rPr>
              <a:t>nahi</a:t>
            </a:r>
            <a:r>
              <a:rPr lang="en-IN" sz="1400" dirty="0">
                <a:solidFill>
                  <a:prstClr val="black"/>
                </a:solidFill>
              </a:rPr>
              <a:t> hue, CD </a:t>
            </a:r>
            <a:r>
              <a:rPr lang="en-IN" sz="1400" dirty="0" err="1">
                <a:solidFill>
                  <a:prstClr val="black"/>
                </a:solidFill>
              </a:rPr>
              <a:t>mein</a:t>
            </a:r>
            <a:r>
              <a:rPr lang="en-IN" sz="1400" dirty="0">
                <a:solidFill>
                  <a:prstClr val="black"/>
                </a:solidFill>
              </a:rPr>
              <a:t> koi </a:t>
            </a:r>
            <a:r>
              <a:rPr lang="en-IN" sz="1400" dirty="0" err="1">
                <a:solidFill>
                  <a:prstClr val="black"/>
                </a:solidFill>
              </a:rPr>
              <a:t>kaaran</a:t>
            </a:r>
            <a:r>
              <a:rPr lang="en-IN" sz="1400" dirty="0">
                <a:solidFill>
                  <a:prstClr val="black"/>
                </a:solidFill>
              </a:rPr>
              <a:t> </a:t>
            </a:r>
            <a:r>
              <a:rPr lang="en-IN" sz="1400" dirty="0" err="1">
                <a:solidFill>
                  <a:prstClr val="black"/>
                </a:solidFill>
              </a:rPr>
              <a:t>nahi</a:t>
            </a:r>
            <a:r>
              <a:rPr lang="en-IN" sz="1400" dirty="0">
                <a:solidFill>
                  <a:prstClr val="black"/>
                </a:solidFill>
              </a:rPr>
              <a:t> </a:t>
            </a:r>
            <a:r>
              <a:rPr lang="en-IN" sz="1400" dirty="0" err="1">
                <a:solidFill>
                  <a:prstClr val="black"/>
                </a:solidFill>
              </a:rPr>
              <a:t>diya</a:t>
            </a:r>
            <a:r>
              <a:rPr lang="en-IN" sz="1400" dirty="0">
                <a:solidFill>
                  <a:prstClr val="black"/>
                </a:solidFill>
              </a:rPr>
              <a:t>, is </a:t>
            </a:r>
            <a:r>
              <a:rPr lang="en-IN" sz="1400" dirty="0" err="1">
                <a:solidFill>
                  <a:prstClr val="black"/>
                </a:solidFill>
              </a:rPr>
              <a:t>prakar</a:t>
            </a:r>
            <a:r>
              <a:rPr lang="en-IN" sz="1400" dirty="0">
                <a:solidFill>
                  <a:prstClr val="black"/>
                </a:solidFill>
              </a:rPr>
              <a:t> </a:t>
            </a:r>
            <a:r>
              <a:rPr lang="en-IN" sz="1400" dirty="0" err="1">
                <a:solidFill>
                  <a:prstClr val="black"/>
                </a:solidFill>
              </a:rPr>
              <a:t>mein</a:t>
            </a:r>
            <a:r>
              <a:rPr lang="en-IN" sz="1400" dirty="0">
                <a:solidFill>
                  <a:prstClr val="black"/>
                </a:solidFill>
              </a:rPr>
              <a:t> </a:t>
            </a:r>
            <a:r>
              <a:rPr lang="en-IN" sz="1400" dirty="0" err="1">
                <a:solidFill>
                  <a:prstClr val="black"/>
                </a:solidFill>
              </a:rPr>
              <a:t>muljim</a:t>
            </a:r>
            <a:r>
              <a:rPr lang="en-IN" sz="1400" dirty="0">
                <a:solidFill>
                  <a:prstClr val="black"/>
                </a:solidFill>
              </a:rPr>
              <a:t> </a:t>
            </a:r>
            <a:r>
              <a:rPr lang="en-IN" sz="1400" dirty="0" err="1">
                <a:solidFill>
                  <a:prstClr val="black"/>
                </a:solidFill>
              </a:rPr>
              <a:t>ko</a:t>
            </a:r>
            <a:r>
              <a:rPr lang="en-IN" sz="1400" dirty="0">
                <a:solidFill>
                  <a:prstClr val="black"/>
                </a:solidFill>
              </a:rPr>
              <a:t> pc </a:t>
            </a:r>
            <a:r>
              <a:rPr lang="en-IN" sz="1400" dirty="0" err="1">
                <a:solidFill>
                  <a:prstClr val="black"/>
                </a:solidFill>
              </a:rPr>
              <a:t>diya</a:t>
            </a:r>
            <a:r>
              <a:rPr lang="en-IN" sz="1400" dirty="0">
                <a:solidFill>
                  <a:prstClr val="black"/>
                </a:solidFill>
              </a:rPr>
              <a:t> </a:t>
            </a:r>
            <a:r>
              <a:rPr lang="en-IN" sz="1400" dirty="0" err="1">
                <a:solidFill>
                  <a:prstClr val="black"/>
                </a:solidFill>
              </a:rPr>
              <a:t>jaana</a:t>
            </a:r>
            <a:r>
              <a:rPr lang="en-IN" sz="1400" dirty="0">
                <a:solidFill>
                  <a:prstClr val="black"/>
                </a:solidFill>
              </a:rPr>
              <a:t> </a:t>
            </a:r>
            <a:r>
              <a:rPr lang="en-IN" sz="1400" dirty="0" err="1">
                <a:solidFill>
                  <a:prstClr val="black"/>
                </a:solidFill>
              </a:rPr>
              <a:t>kyun</a:t>
            </a:r>
            <a:r>
              <a:rPr lang="en-IN" sz="1400" dirty="0">
                <a:solidFill>
                  <a:prstClr val="black"/>
                </a:solidFill>
              </a:rPr>
              <a:t> </a:t>
            </a:r>
            <a:r>
              <a:rPr lang="en-IN" sz="1400" dirty="0" err="1">
                <a:solidFill>
                  <a:prstClr val="black"/>
                </a:solidFill>
              </a:rPr>
              <a:t>aavashyak</a:t>
            </a:r>
            <a:r>
              <a:rPr lang="en-IN" sz="1400" dirty="0">
                <a:solidFill>
                  <a:prstClr val="black"/>
                </a:solidFill>
              </a:rPr>
              <a:t> </a:t>
            </a:r>
            <a:r>
              <a:rPr lang="en-IN" sz="1400" dirty="0" err="1">
                <a:solidFill>
                  <a:prstClr val="black"/>
                </a:solidFill>
              </a:rPr>
              <a:t>hai</a:t>
            </a:r>
            <a:r>
              <a:rPr lang="en-IN" sz="1400" dirty="0">
                <a:solidFill>
                  <a:prstClr val="black"/>
                </a:solidFill>
              </a:rPr>
              <a:t>, is </a:t>
            </a:r>
            <a:r>
              <a:rPr lang="en-IN" sz="1400" dirty="0" err="1">
                <a:solidFill>
                  <a:prstClr val="black"/>
                </a:solidFill>
              </a:rPr>
              <a:t>baabat</a:t>
            </a:r>
            <a:r>
              <a:rPr lang="en-IN" sz="1400" dirty="0">
                <a:solidFill>
                  <a:prstClr val="black"/>
                </a:solidFill>
              </a:rPr>
              <a:t> </a:t>
            </a:r>
            <a:r>
              <a:rPr lang="en-IN" sz="1400" dirty="0" err="1">
                <a:solidFill>
                  <a:prstClr val="black"/>
                </a:solidFill>
              </a:rPr>
              <a:t>io</a:t>
            </a:r>
            <a:r>
              <a:rPr lang="en-IN" sz="1400" dirty="0">
                <a:solidFill>
                  <a:prstClr val="black"/>
                </a:solidFill>
              </a:rPr>
              <a:t> ne </a:t>
            </a:r>
            <a:r>
              <a:rPr lang="en-IN" sz="1400" dirty="0" err="1">
                <a:solidFill>
                  <a:prstClr val="black"/>
                </a:solidFill>
              </a:rPr>
              <a:t>svayam</a:t>
            </a:r>
            <a:r>
              <a:rPr lang="en-IN" sz="1400" dirty="0">
                <a:solidFill>
                  <a:prstClr val="black"/>
                </a:solidFill>
              </a:rPr>
              <a:t> </a:t>
            </a:r>
            <a:r>
              <a:rPr lang="en-IN" sz="1400" dirty="0" err="1">
                <a:solidFill>
                  <a:prstClr val="black"/>
                </a:solidFill>
              </a:rPr>
              <a:t>prastut</a:t>
            </a:r>
            <a:r>
              <a:rPr lang="en-IN" sz="1400" dirty="0">
                <a:solidFill>
                  <a:prstClr val="black"/>
                </a:solidFill>
              </a:rPr>
              <a:t> </a:t>
            </a:r>
            <a:r>
              <a:rPr lang="en-IN" sz="1400" dirty="0" err="1">
                <a:solidFill>
                  <a:prstClr val="black"/>
                </a:solidFill>
              </a:rPr>
              <a:t>hokar</a:t>
            </a:r>
            <a:r>
              <a:rPr lang="en-IN" sz="1400" dirty="0">
                <a:solidFill>
                  <a:prstClr val="black"/>
                </a:solidFill>
              </a:rPr>
              <a:t> </a:t>
            </a:r>
            <a:r>
              <a:rPr lang="en-IN" sz="1400" dirty="0" err="1">
                <a:solidFill>
                  <a:prstClr val="black"/>
                </a:solidFill>
              </a:rPr>
              <a:t>kaaran</a:t>
            </a:r>
            <a:r>
              <a:rPr lang="en-IN" sz="1400" dirty="0">
                <a:solidFill>
                  <a:prstClr val="black"/>
                </a:solidFill>
              </a:rPr>
              <a:t> </a:t>
            </a:r>
            <a:r>
              <a:rPr lang="en-IN" sz="1400" dirty="0" err="1">
                <a:solidFill>
                  <a:prstClr val="black"/>
                </a:solidFill>
              </a:rPr>
              <a:t>nahi</a:t>
            </a:r>
            <a:r>
              <a:rPr lang="en-IN" sz="1400" dirty="0">
                <a:solidFill>
                  <a:prstClr val="black"/>
                </a:solidFill>
              </a:rPr>
              <a:t> </a:t>
            </a:r>
            <a:r>
              <a:rPr lang="en-IN" sz="1400" dirty="0" err="1" smtClean="0">
                <a:solidFill>
                  <a:prstClr val="black"/>
                </a:solidFill>
              </a:rPr>
              <a:t>bataya.Muljim</a:t>
            </a:r>
            <a:r>
              <a:rPr lang="en-IN" sz="1400" dirty="0" smtClean="0">
                <a:solidFill>
                  <a:prstClr val="black"/>
                </a:solidFill>
              </a:rPr>
              <a:t> </a:t>
            </a:r>
            <a:r>
              <a:rPr lang="en-IN" sz="1400" dirty="0" err="1">
                <a:solidFill>
                  <a:prstClr val="black"/>
                </a:solidFill>
              </a:rPr>
              <a:t>ko</a:t>
            </a:r>
            <a:r>
              <a:rPr lang="en-IN" sz="1400" dirty="0">
                <a:solidFill>
                  <a:prstClr val="black"/>
                </a:solidFill>
              </a:rPr>
              <a:t> pc </a:t>
            </a:r>
            <a:r>
              <a:rPr lang="en-IN" sz="1400" dirty="0" err="1">
                <a:solidFill>
                  <a:prstClr val="black"/>
                </a:solidFill>
              </a:rPr>
              <a:t>mein</a:t>
            </a:r>
            <a:r>
              <a:rPr lang="en-IN" sz="1400" dirty="0">
                <a:solidFill>
                  <a:prstClr val="black"/>
                </a:solidFill>
              </a:rPr>
              <a:t> </a:t>
            </a:r>
            <a:r>
              <a:rPr lang="en-IN" sz="1400" dirty="0" err="1">
                <a:solidFill>
                  <a:prstClr val="black"/>
                </a:solidFill>
              </a:rPr>
              <a:t>diya</a:t>
            </a:r>
            <a:r>
              <a:rPr lang="en-IN" sz="1400" dirty="0">
                <a:solidFill>
                  <a:prstClr val="black"/>
                </a:solidFill>
              </a:rPr>
              <a:t> </a:t>
            </a:r>
            <a:r>
              <a:rPr lang="en-IN" sz="1400" dirty="0" err="1">
                <a:solidFill>
                  <a:prstClr val="black"/>
                </a:solidFill>
              </a:rPr>
              <a:t>jaana</a:t>
            </a:r>
            <a:r>
              <a:rPr lang="en-IN" sz="1400" dirty="0">
                <a:solidFill>
                  <a:prstClr val="black"/>
                </a:solidFill>
              </a:rPr>
              <a:t> </a:t>
            </a:r>
            <a:r>
              <a:rPr lang="en-IN" sz="1400" dirty="0" err="1">
                <a:solidFill>
                  <a:prstClr val="black"/>
                </a:solidFill>
              </a:rPr>
              <a:t>avashyak</a:t>
            </a:r>
            <a:r>
              <a:rPr lang="en-IN" sz="1400" dirty="0">
                <a:solidFill>
                  <a:prstClr val="black"/>
                </a:solidFill>
              </a:rPr>
              <a:t> </a:t>
            </a:r>
            <a:r>
              <a:rPr lang="en-IN" sz="1400" dirty="0" err="1">
                <a:solidFill>
                  <a:prstClr val="black"/>
                </a:solidFill>
              </a:rPr>
              <a:t>nahi</a:t>
            </a:r>
            <a:r>
              <a:rPr lang="en-IN" sz="1400" dirty="0">
                <a:solidFill>
                  <a:prstClr val="black"/>
                </a:solidFill>
              </a:rPr>
              <a:t> </a:t>
            </a:r>
            <a:r>
              <a:rPr lang="en-IN" sz="1400" dirty="0" err="1">
                <a:solidFill>
                  <a:prstClr val="black"/>
                </a:solidFill>
              </a:rPr>
              <a:t>hai</a:t>
            </a:r>
            <a:r>
              <a:rPr lang="en-IN" sz="1400" dirty="0">
                <a:solidFill>
                  <a:prstClr val="black"/>
                </a:solidFill>
              </a:rPr>
              <a:t>, </a:t>
            </a:r>
            <a:r>
              <a:rPr lang="en-IN" sz="1400" dirty="0" err="1">
                <a:solidFill>
                  <a:prstClr val="black"/>
                </a:solidFill>
              </a:rPr>
              <a:t>jc</a:t>
            </a:r>
            <a:r>
              <a:rPr lang="en-IN" sz="1400" dirty="0">
                <a:solidFill>
                  <a:prstClr val="black"/>
                </a:solidFill>
              </a:rPr>
              <a:t> </a:t>
            </a:r>
            <a:r>
              <a:rPr lang="en-IN" sz="1400" dirty="0" err="1">
                <a:solidFill>
                  <a:prstClr val="black"/>
                </a:solidFill>
              </a:rPr>
              <a:t>bheja</a:t>
            </a:r>
            <a:r>
              <a:rPr lang="en-IN" sz="1400" dirty="0">
                <a:solidFill>
                  <a:prstClr val="black"/>
                </a:solidFill>
              </a:rPr>
              <a:t> </a:t>
            </a:r>
            <a:r>
              <a:rPr lang="en-IN" sz="1400" dirty="0" err="1">
                <a:solidFill>
                  <a:prstClr val="black"/>
                </a:solidFill>
              </a:rPr>
              <a:t>jata</a:t>
            </a:r>
            <a:r>
              <a:rPr lang="en-IN" sz="1400" dirty="0">
                <a:solidFill>
                  <a:prstClr val="black"/>
                </a:solidFill>
              </a:rPr>
              <a:t> </a:t>
            </a:r>
            <a:r>
              <a:rPr lang="en-IN" sz="1400" dirty="0" err="1">
                <a:solidFill>
                  <a:prstClr val="black"/>
                </a:solidFill>
              </a:rPr>
              <a:t>hai</a:t>
            </a:r>
            <a:r>
              <a:rPr lang="en-IN" sz="1400" dirty="0">
                <a:solidFill>
                  <a:prstClr val="black"/>
                </a:solidFill>
              </a:rPr>
              <a:t>, </a:t>
            </a:r>
            <a:r>
              <a:rPr lang="en-IN" sz="1400" b="1" dirty="0" err="1">
                <a:solidFill>
                  <a:prstClr val="black"/>
                </a:solidFill>
              </a:rPr>
              <a:t>io</a:t>
            </a:r>
            <a:r>
              <a:rPr lang="en-IN" sz="1400" b="1" dirty="0">
                <a:solidFill>
                  <a:prstClr val="black"/>
                </a:solidFill>
              </a:rPr>
              <a:t> </a:t>
            </a:r>
            <a:r>
              <a:rPr lang="en-IN" sz="1400" b="1" dirty="0" err="1">
                <a:solidFill>
                  <a:prstClr val="black"/>
                </a:solidFill>
              </a:rPr>
              <a:t>ke</a:t>
            </a:r>
            <a:r>
              <a:rPr lang="en-IN" sz="1400" b="1" dirty="0">
                <a:solidFill>
                  <a:prstClr val="black"/>
                </a:solidFill>
              </a:rPr>
              <a:t> xyz </a:t>
            </a:r>
            <a:r>
              <a:rPr lang="en-IN" sz="1400" b="1" dirty="0" err="1">
                <a:solidFill>
                  <a:prstClr val="black"/>
                </a:solidFill>
              </a:rPr>
              <a:t>ke</a:t>
            </a:r>
            <a:r>
              <a:rPr lang="en-IN" sz="1400" b="1" dirty="0">
                <a:solidFill>
                  <a:prstClr val="black"/>
                </a:solidFill>
              </a:rPr>
              <a:t> </a:t>
            </a:r>
            <a:r>
              <a:rPr lang="en-IN" sz="1400" b="1" dirty="0" err="1">
                <a:solidFill>
                  <a:prstClr val="black"/>
                </a:solidFill>
              </a:rPr>
              <a:t>khilaf</a:t>
            </a:r>
            <a:r>
              <a:rPr lang="en-IN" sz="1400" b="1" dirty="0">
                <a:solidFill>
                  <a:prstClr val="black"/>
                </a:solidFill>
              </a:rPr>
              <a:t> dg </a:t>
            </a:r>
            <a:r>
              <a:rPr lang="en-IN" sz="1400" b="1" dirty="0" err="1">
                <a:solidFill>
                  <a:prstClr val="black"/>
                </a:solidFill>
              </a:rPr>
              <a:t>rajathan</a:t>
            </a:r>
            <a:r>
              <a:rPr lang="en-IN" sz="1400" b="1" dirty="0">
                <a:solidFill>
                  <a:prstClr val="black"/>
                </a:solidFill>
              </a:rPr>
              <a:t> </a:t>
            </a:r>
            <a:r>
              <a:rPr lang="en-IN" sz="1400" b="1" dirty="0" err="1">
                <a:solidFill>
                  <a:prstClr val="black"/>
                </a:solidFill>
              </a:rPr>
              <a:t>ko</a:t>
            </a:r>
            <a:r>
              <a:rPr lang="en-IN" sz="1400" b="1" dirty="0">
                <a:solidFill>
                  <a:prstClr val="black"/>
                </a:solidFill>
              </a:rPr>
              <a:t> </a:t>
            </a:r>
            <a:r>
              <a:rPr lang="en-IN" sz="1400" b="1" dirty="0" err="1">
                <a:solidFill>
                  <a:prstClr val="black"/>
                </a:solidFill>
              </a:rPr>
              <a:t>likha</a:t>
            </a:r>
            <a:r>
              <a:rPr lang="en-IN" sz="1400" b="1" dirty="0">
                <a:solidFill>
                  <a:prstClr val="black"/>
                </a:solidFill>
              </a:rPr>
              <a:t> </a:t>
            </a:r>
            <a:r>
              <a:rPr lang="en-IN" sz="1400" b="1" dirty="0" err="1">
                <a:solidFill>
                  <a:prstClr val="black"/>
                </a:solidFill>
              </a:rPr>
              <a:t>jaave</a:t>
            </a:r>
            <a:r>
              <a:rPr lang="en-IN" sz="1400" b="1" dirty="0">
                <a:solidFill>
                  <a:prstClr val="black"/>
                </a:solidFill>
              </a:rPr>
              <a:t>, next date </a:t>
            </a:r>
            <a:r>
              <a:rPr lang="en-IN" sz="1400" b="1" dirty="0" err="1">
                <a:solidFill>
                  <a:prstClr val="black"/>
                </a:solidFill>
              </a:rPr>
              <a:t>tak</a:t>
            </a:r>
            <a:r>
              <a:rPr lang="en-IN" sz="1400" b="1" dirty="0">
                <a:solidFill>
                  <a:prstClr val="black"/>
                </a:solidFill>
              </a:rPr>
              <a:t> </a:t>
            </a:r>
            <a:r>
              <a:rPr lang="en-IN" sz="1400" b="1" dirty="0" err="1">
                <a:solidFill>
                  <a:prstClr val="black"/>
                </a:solidFill>
              </a:rPr>
              <a:t>jc</a:t>
            </a:r>
            <a:r>
              <a:rPr lang="en-IN" sz="1400" b="1" dirty="0">
                <a:solidFill>
                  <a:prstClr val="black"/>
                </a:solidFill>
              </a:rPr>
              <a:t>, cd returned</a:t>
            </a:r>
            <a:endParaRPr lang="en-IN" sz="1400" dirty="0">
              <a:solidFill>
                <a:prstClr val="black"/>
              </a:solidFill>
            </a:endParaRPr>
          </a:p>
          <a:p>
            <a:pPr marL="285744" indent="-285744">
              <a:buFont typeface="Wingdings" panose="05000000000000000000" pitchFamily="2" charset="2"/>
              <a:buChar char="v"/>
            </a:pPr>
            <a:endParaRPr lang="en-IN" sz="1400" dirty="0">
              <a:solidFill>
                <a:prstClr val="black"/>
              </a:solidFill>
            </a:endParaRPr>
          </a:p>
          <a:p>
            <a:pPr marL="285744" indent="-285744">
              <a:buFont typeface="Wingdings" panose="05000000000000000000" pitchFamily="2" charset="2"/>
              <a:buChar char="v"/>
            </a:pPr>
            <a:r>
              <a:rPr lang="en-IN" sz="1400" dirty="0">
                <a:solidFill>
                  <a:prstClr val="black"/>
                </a:solidFill>
              </a:rPr>
              <a:t>Pc </a:t>
            </a:r>
            <a:r>
              <a:rPr lang="en-IN" sz="1400" dirty="0" err="1">
                <a:solidFill>
                  <a:prstClr val="black"/>
                </a:solidFill>
              </a:rPr>
              <a:t>chaha</a:t>
            </a:r>
            <a:r>
              <a:rPr lang="en-IN" sz="1400" dirty="0">
                <a:solidFill>
                  <a:prstClr val="black"/>
                </a:solidFill>
              </a:rPr>
              <a:t>, </a:t>
            </a:r>
            <a:r>
              <a:rPr lang="en-IN" sz="1400" dirty="0" err="1">
                <a:solidFill>
                  <a:prstClr val="black"/>
                </a:solidFill>
              </a:rPr>
              <a:t>suna</a:t>
            </a:r>
            <a:r>
              <a:rPr lang="en-IN" sz="1400" dirty="0">
                <a:solidFill>
                  <a:prstClr val="black"/>
                </a:solidFill>
              </a:rPr>
              <a:t> gaya, </a:t>
            </a:r>
            <a:r>
              <a:rPr lang="en-IN" sz="1400" dirty="0" err="1">
                <a:solidFill>
                  <a:prstClr val="black"/>
                </a:solidFill>
              </a:rPr>
              <a:t>apradh</a:t>
            </a:r>
            <a:r>
              <a:rPr lang="en-IN" sz="1400" dirty="0">
                <a:solidFill>
                  <a:prstClr val="black"/>
                </a:solidFill>
              </a:rPr>
              <a:t> </a:t>
            </a:r>
            <a:r>
              <a:rPr lang="en-IN" sz="1400" dirty="0" err="1">
                <a:solidFill>
                  <a:prstClr val="black"/>
                </a:solidFill>
              </a:rPr>
              <a:t>ki</a:t>
            </a:r>
            <a:r>
              <a:rPr lang="en-IN" sz="1400" dirty="0">
                <a:solidFill>
                  <a:prstClr val="black"/>
                </a:solidFill>
              </a:rPr>
              <a:t> </a:t>
            </a:r>
            <a:r>
              <a:rPr lang="en-IN" sz="1400" dirty="0" err="1">
                <a:solidFill>
                  <a:prstClr val="black"/>
                </a:solidFill>
              </a:rPr>
              <a:t>prakriti</a:t>
            </a:r>
            <a:r>
              <a:rPr lang="en-IN" sz="1400" dirty="0">
                <a:solidFill>
                  <a:prstClr val="black"/>
                </a:solidFill>
              </a:rPr>
              <a:t> </a:t>
            </a:r>
            <a:r>
              <a:rPr lang="en-IN" sz="1400" dirty="0" err="1">
                <a:solidFill>
                  <a:prstClr val="black"/>
                </a:solidFill>
              </a:rPr>
              <a:t>aur</a:t>
            </a:r>
            <a:r>
              <a:rPr lang="en-IN" sz="1400" dirty="0">
                <a:solidFill>
                  <a:prstClr val="black"/>
                </a:solidFill>
              </a:rPr>
              <a:t> </a:t>
            </a:r>
            <a:r>
              <a:rPr lang="en-IN" sz="1400" dirty="0" err="1">
                <a:solidFill>
                  <a:prstClr val="black"/>
                </a:solidFill>
              </a:rPr>
              <a:t>anusandhan</a:t>
            </a:r>
            <a:r>
              <a:rPr lang="en-IN" sz="1400" dirty="0">
                <a:solidFill>
                  <a:prstClr val="black"/>
                </a:solidFill>
              </a:rPr>
              <a:t> </a:t>
            </a:r>
            <a:r>
              <a:rPr lang="en-IN" sz="1400" dirty="0" err="1">
                <a:solidFill>
                  <a:prstClr val="black"/>
                </a:solidFill>
              </a:rPr>
              <a:t>ki</a:t>
            </a:r>
            <a:r>
              <a:rPr lang="en-IN" sz="1400" dirty="0">
                <a:solidFill>
                  <a:prstClr val="black"/>
                </a:solidFill>
              </a:rPr>
              <a:t> </a:t>
            </a:r>
            <a:r>
              <a:rPr lang="en-IN" sz="1400" dirty="0" err="1">
                <a:solidFill>
                  <a:prstClr val="black"/>
                </a:solidFill>
              </a:rPr>
              <a:t>apoornta</a:t>
            </a:r>
            <a:r>
              <a:rPr lang="en-IN" sz="1400" dirty="0">
                <a:solidFill>
                  <a:prstClr val="black"/>
                </a:solidFill>
              </a:rPr>
              <a:t> </a:t>
            </a:r>
            <a:r>
              <a:rPr lang="en-IN" sz="1400" dirty="0" err="1">
                <a:solidFill>
                  <a:prstClr val="black"/>
                </a:solidFill>
              </a:rPr>
              <a:t>ko</a:t>
            </a:r>
            <a:r>
              <a:rPr lang="en-IN" sz="1400" dirty="0">
                <a:solidFill>
                  <a:prstClr val="black"/>
                </a:solidFill>
              </a:rPr>
              <a:t> </a:t>
            </a:r>
            <a:r>
              <a:rPr lang="en-IN" sz="1400" dirty="0" err="1">
                <a:solidFill>
                  <a:prstClr val="black"/>
                </a:solidFill>
              </a:rPr>
              <a:t>dekhte</a:t>
            </a:r>
            <a:r>
              <a:rPr lang="en-IN" sz="1400" dirty="0">
                <a:solidFill>
                  <a:prstClr val="black"/>
                </a:solidFill>
              </a:rPr>
              <a:t> hue pc </a:t>
            </a:r>
            <a:r>
              <a:rPr lang="en-IN" sz="1400" dirty="0" err="1">
                <a:solidFill>
                  <a:prstClr val="black"/>
                </a:solidFill>
              </a:rPr>
              <a:t>sweekrit</a:t>
            </a:r>
            <a:r>
              <a:rPr lang="en-IN" sz="1400" dirty="0">
                <a:solidFill>
                  <a:prstClr val="black"/>
                </a:solidFill>
              </a:rPr>
              <a:t>, </a:t>
            </a:r>
            <a:r>
              <a:rPr lang="en-IN" sz="1400" b="1" dirty="0" err="1">
                <a:solidFill>
                  <a:prstClr val="black"/>
                </a:solidFill>
              </a:rPr>
              <a:t>muljim</a:t>
            </a:r>
            <a:r>
              <a:rPr lang="en-IN" sz="1400" b="1" dirty="0">
                <a:solidFill>
                  <a:prstClr val="black"/>
                </a:solidFill>
              </a:rPr>
              <a:t> </a:t>
            </a:r>
            <a:r>
              <a:rPr lang="en-IN" sz="1400" b="1" dirty="0" err="1">
                <a:solidFill>
                  <a:prstClr val="black"/>
                </a:solidFill>
              </a:rPr>
              <a:t>ka</a:t>
            </a:r>
            <a:r>
              <a:rPr lang="en-IN" sz="1400" b="1" dirty="0">
                <a:solidFill>
                  <a:prstClr val="black"/>
                </a:solidFill>
              </a:rPr>
              <a:t> </a:t>
            </a:r>
            <a:r>
              <a:rPr lang="en-IN" sz="1400" b="1" dirty="0" err="1">
                <a:solidFill>
                  <a:prstClr val="black"/>
                </a:solidFill>
              </a:rPr>
              <a:t>doctori</a:t>
            </a:r>
            <a:r>
              <a:rPr lang="en-IN" sz="1400" b="1" dirty="0">
                <a:solidFill>
                  <a:prstClr val="black"/>
                </a:solidFill>
              </a:rPr>
              <a:t> </a:t>
            </a:r>
            <a:r>
              <a:rPr lang="en-IN" sz="1400" b="1" dirty="0" err="1">
                <a:solidFill>
                  <a:prstClr val="black"/>
                </a:solidFill>
              </a:rPr>
              <a:t>muayena</a:t>
            </a:r>
            <a:r>
              <a:rPr lang="en-IN" sz="1400" b="1" dirty="0">
                <a:solidFill>
                  <a:prstClr val="black"/>
                </a:solidFill>
              </a:rPr>
              <a:t> </a:t>
            </a:r>
            <a:r>
              <a:rPr lang="en-IN" sz="1400" b="1" dirty="0" err="1">
                <a:solidFill>
                  <a:prstClr val="black"/>
                </a:solidFill>
              </a:rPr>
              <a:t>prati</a:t>
            </a:r>
            <a:r>
              <a:rPr lang="en-IN" sz="1400" b="1" dirty="0">
                <a:solidFill>
                  <a:prstClr val="black"/>
                </a:solidFill>
              </a:rPr>
              <a:t> 24 </a:t>
            </a:r>
            <a:r>
              <a:rPr lang="en-IN" sz="1400" b="1" dirty="0" err="1">
                <a:solidFill>
                  <a:prstClr val="black"/>
                </a:solidFill>
              </a:rPr>
              <a:t>ghante</a:t>
            </a:r>
            <a:r>
              <a:rPr lang="en-IN" sz="1400" b="1" dirty="0">
                <a:solidFill>
                  <a:prstClr val="black"/>
                </a:solidFill>
              </a:rPr>
              <a:t> </a:t>
            </a:r>
            <a:r>
              <a:rPr lang="en-IN" sz="1400" b="1" dirty="0" err="1">
                <a:solidFill>
                  <a:prstClr val="black"/>
                </a:solidFill>
              </a:rPr>
              <a:t>mein</a:t>
            </a:r>
            <a:r>
              <a:rPr lang="en-IN" sz="1400" b="1" dirty="0">
                <a:solidFill>
                  <a:prstClr val="black"/>
                </a:solidFill>
              </a:rPr>
              <a:t> </a:t>
            </a:r>
            <a:r>
              <a:rPr lang="en-IN" sz="1400" b="1" dirty="0" err="1">
                <a:solidFill>
                  <a:prstClr val="black"/>
                </a:solidFill>
              </a:rPr>
              <a:t>poora</a:t>
            </a:r>
            <a:r>
              <a:rPr lang="en-IN" sz="1400" b="1" dirty="0">
                <a:solidFill>
                  <a:prstClr val="black"/>
                </a:solidFill>
              </a:rPr>
              <a:t> </a:t>
            </a:r>
            <a:r>
              <a:rPr lang="en-IN" sz="1400" b="1" dirty="0" err="1">
                <a:solidFill>
                  <a:prstClr val="black"/>
                </a:solidFill>
              </a:rPr>
              <a:t>karaya</a:t>
            </a:r>
            <a:r>
              <a:rPr lang="en-IN" sz="1400" b="1" dirty="0">
                <a:solidFill>
                  <a:prstClr val="black"/>
                </a:solidFill>
              </a:rPr>
              <a:t> </a:t>
            </a:r>
            <a:r>
              <a:rPr lang="en-IN" sz="1400" b="1" dirty="0" err="1">
                <a:solidFill>
                  <a:prstClr val="black"/>
                </a:solidFill>
              </a:rPr>
              <a:t>jaaye</a:t>
            </a:r>
            <a:endParaRPr lang="en-IN" sz="1400" dirty="0">
              <a:solidFill>
                <a:prstClr val="black"/>
              </a:solidFill>
            </a:endParaRPr>
          </a:p>
          <a:p>
            <a:pPr marL="285744" indent="-285744">
              <a:buFont typeface="Wingdings" panose="05000000000000000000" pitchFamily="2" charset="2"/>
              <a:buChar char="v"/>
            </a:pPr>
            <a:endParaRPr lang="en-IN" dirty="0">
              <a:solidFill>
                <a:prstClr val="black"/>
              </a:solidFill>
            </a:endParaRPr>
          </a:p>
        </p:txBody>
      </p:sp>
      <p:sp>
        <p:nvSpPr>
          <p:cNvPr id="5" name="TextBox 4"/>
          <p:cNvSpPr txBox="1"/>
          <p:nvPr/>
        </p:nvSpPr>
        <p:spPr>
          <a:xfrm>
            <a:off x="4173043" y="833011"/>
            <a:ext cx="4687493" cy="461665"/>
          </a:xfrm>
          <a:prstGeom prst="rect">
            <a:avLst/>
          </a:prstGeom>
          <a:solidFill>
            <a:schemeClr val="accent2">
              <a:lumMod val="40000"/>
              <a:lumOff val="60000"/>
            </a:schemeClr>
          </a:solidFill>
        </p:spPr>
        <p:txBody>
          <a:bodyPr wrap="square" rtlCol="0">
            <a:spAutoFit/>
          </a:bodyPr>
          <a:lstStyle/>
          <a:p>
            <a:r>
              <a:rPr lang="en-IN" sz="2400" b="1" dirty="0">
                <a:solidFill>
                  <a:prstClr val="black"/>
                </a:solidFill>
              </a:rPr>
              <a:t>Remand Orders – Good Practices</a:t>
            </a:r>
          </a:p>
        </p:txBody>
      </p:sp>
    </p:spTree>
    <p:extLst>
      <p:ext uri="{BB962C8B-B14F-4D97-AF65-F5344CB8AC3E}">
        <p14:creationId xmlns:p14="http://schemas.microsoft.com/office/powerpoint/2010/main" val="3357174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21414" y="1595175"/>
          <a:ext cx="8530169" cy="3423283"/>
        </p:xfrm>
        <a:graphic>
          <a:graphicData uri="http://schemas.openxmlformats.org/drawingml/2006/table">
            <a:tbl>
              <a:tblPr firstRow="1" firstCol="1" bandRow="1">
                <a:tableStyleId>{9DCAF9ED-07DC-4A11-8D7F-57B35C25682E}</a:tableStyleId>
              </a:tblPr>
              <a:tblGrid>
                <a:gridCol w="8530169"/>
              </a:tblGrid>
              <a:tr h="236141">
                <a:tc>
                  <a:txBody>
                    <a:bodyPr/>
                    <a:lstStyle/>
                    <a:p>
                      <a:pPr algn="ctr">
                        <a:lnSpc>
                          <a:spcPct val="107000"/>
                        </a:lnSpc>
                        <a:spcAft>
                          <a:spcPts val="0"/>
                        </a:spcAft>
                      </a:pPr>
                      <a:r>
                        <a:rPr lang="en-IN" sz="1500" dirty="0">
                          <a:effectLst/>
                        </a:rPr>
                        <a:t>Order Sheet Elements</a:t>
                      </a:r>
                      <a:endParaRPr lang="en-IN" sz="15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algn="l">
                        <a:lnSpc>
                          <a:spcPct val="107000"/>
                        </a:lnSpc>
                        <a:spcAft>
                          <a:spcPts val="0"/>
                        </a:spcAft>
                      </a:pPr>
                      <a:r>
                        <a:rPr lang="en-IN" sz="1500" dirty="0">
                          <a:effectLst/>
                        </a:rPr>
                        <a:t>Name &amp; Case Details of the Accused</a:t>
                      </a:r>
                      <a:endParaRPr lang="en-IN" sz="15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algn="l">
                        <a:lnSpc>
                          <a:spcPct val="107000"/>
                        </a:lnSpc>
                        <a:spcAft>
                          <a:spcPts val="0"/>
                        </a:spcAft>
                      </a:pPr>
                      <a:r>
                        <a:rPr lang="en-IN" sz="1500" dirty="0" smtClean="0">
                          <a:effectLst/>
                          <a:latin typeface="Calibri" panose="020F0502020204030204" pitchFamily="34" charset="0"/>
                          <a:ea typeface="Calibri" panose="020F0502020204030204" pitchFamily="34" charset="0"/>
                          <a:cs typeface="Mangal" panose="02040503050203030202" pitchFamily="18" charset="0"/>
                        </a:rPr>
                        <a:t>Observations</a:t>
                      </a:r>
                      <a:r>
                        <a:rPr lang="en-IN" sz="1500" baseline="0" dirty="0" smtClean="0">
                          <a:effectLst/>
                          <a:latin typeface="Calibri" panose="020F0502020204030204" pitchFamily="34" charset="0"/>
                          <a:ea typeface="Calibri" panose="020F0502020204030204" pitchFamily="34" charset="0"/>
                          <a:cs typeface="Mangal" panose="02040503050203030202" pitchFamily="18" charset="0"/>
                        </a:rPr>
                        <a:t> on Section 41 </a:t>
                      </a:r>
                      <a:r>
                        <a:rPr lang="en-IN" sz="1500" baseline="0" dirty="0" err="1" smtClean="0">
                          <a:effectLst/>
                          <a:latin typeface="Calibri" panose="020F0502020204030204" pitchFamily="34" charset="0"/>
                          <a:ea typeface="Calibri" panose="020F0502020204030204" pitchFamily="34" charset="0"/>
                          <a:cs typeface="Mangal" panose="02040503050203030202" pitchFamily="18" charset="0"/>
                        </a:rPr>
                        <a:t>CrPC</a:t>
                      </a:r>
                      <a:r>
                        <a:rPr lang="en-IN" sz="1500" baseline="0" dirty="0" smtClean="0">
                          <a:effectLst/>
                          <a:latin typeface="Calibri" panose="020F0502020204030204" pitchFamily="34" charset="0"/>
                          <a:ea typeface="Calibri" panose="020F0502020204030204" pitchFamily="34" charset="0"/>
                          <a:cs typeface="Mangal" panose="02040503050203030202" pitchFamily="18" charset="0"/>
                        </a:rPr>
                        <a:t> Checklist</a:t>
                      </a:r>
                      <a:endParaRPr lang="en-IN" sz="15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algn="l">
                        <a:lnSpc>
                          <a:spcPct val="107000"/>
                        </a:lnSpc>
                        <a:spcAft>
                          <a:spcPts val="0"/>
                        </a:spcAft>
                      </a:pPr>
                      <a:r>
                        <a:rPr lang="en-IN" sz="1500" dirty="0" smtClean="0">
                          <a:effectLst/>
                          <a:latin typeface="Calibri" panose="020F0502020204030204" pitchFamily="34" charset="0"/>
                          <a:ea typeface="Calibri" panose="020F0502020204030204" pitchFamily="34" charset="0"/>
                          <a:cs typeface="Mangal" panose="02040503050203030202" pitchFamily="18" charset="0"/>
                        </a:rPr>
                        <a:t>Observations</a:t>
                      </a:r>
                      <a:r>
                        <a:rPr lang="en-IN" sz="1500" baseline="0" dirty="0" smtClean="0">
                          <a:effectLst/>
                          <a:latin typeface="Calibri" panose="020F0502020204030204" pitchFamily="34" charset="0"/>
                          <a:ea typeface="Calibri" panose="020F0502020204030204" pitchFamily="34" charset="0"/>
                          <a:cs typeface="Mangal" panose="02040503050203030202" pitchFamily="18" charset="0"/>
                        </a:rPr>
                        <a:t> on Section 41(B) </a:t>
                      </a:r>
                      <a:r>
                        <a:rPr lang="en-IN" sz="1500" baseline="0" dirty="0" err="1" smtClean="0">
                          <a:effectLst/>
                          <a:latin typeface="Calibri" panose="020F0502020204030204" pitchFamily="34" charset="0"/>
                          <a:ea typeface="Calibri" panose="020F0502020204030204" pitchFamily="34" charset="0"/>
                          <a:cs typeface="Mangal" panose="02040503050203030202" pitchFamily="18" charset="0"/>
                        </a:rPr>
                        <a:t>CrPC</a:t>
                      </a:r>
                      <a:r>
                        <a:rPr lang="en-IN" sz="1500" baseline="0" dirty="0" smtClean="0">
                          <a:effectLst/>
                          <a:latin typeface="Calibri" panose="020F0502020204030204" pitchFamily="34" charset="0"/>
                          <a:ea typeface="Calibri" panose="020F0502020204030204" pitchFamily="34" charset="0"/>
                          <a:cs typeface="Mangal" panose="02040503050203030202" pitchFamily="18" charset="0"/>
                        </a:rPr>
                        <a:t> - Arrest Memo</a:t>
                      </a:r>
                      <a:endParaRPr lang="en-IN" sz="15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marL="0" marR="0" indent="0" algn="l" defTabSz="457189" rtl="0" eaLnBrk="1" fontAlgn="auto" latinLnBrk="0" hangingPunct="1">
                        <a:lnSpc>
                          <a:spcPct val="107000"/>
                        </a:lnSpc>
                        <a:spcBef>
                          <a:spcPts val="0"/>
                        </a:spcBef>
                        <a:spcAft>
                          <a:spcPts val="0"/>
                        </a:spcAft>
                        <a:buClrTx/>
                        <a:buSzTx/>
                        <a:buFontTx/>
                        <a:buNone/>
                        <a:tabLst/>
                        <a:defRPr/>
                      </a:pPr>
                      <a:r>
                        <a:rPr lang="en-IN" sz="1500" dirty="0" smtClean="0">
                          <a:effectLst/>
                        </a:rPr>
                        <a:t>Observation on Medical Examination of the Accused</a:t>
                      </a:r>
                      <a:endParaRPr lang="en-IN" sz="1500" dirty="0" smtClean="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marL="0" marR="0" indent="0" algn="l" defTabSz="457189" rtl="0" eaLnBrk="1" fontAlgn="auto" latinLnBrk="0" hangingPunct="1">
                        <a:lnSpc>
                          <a:spcPct val="107000"/>
                        </a:lnSpc>
                        <a:spcBef>
                          <a:spcPts val="0"/>
                        </a:spcBef>
                        <a:spcAft>
                          <a:spcPts val="0"/>
                        </a:spcAft>
                        <a:buClrTx/>
                        <a:buSzTx/>
                        <a:buFontTx/>
                        <a:buNone/>
                        <a:tabLst/>
                        <a:defRPr/>
                      </a:pPr>
                      <a:r>
                        <a:rPr lang="en-IN" sz="1500" dirty="0" smtClean="0">
                          <a:effectLst/>
                        </a:rPr>
                        <a:t>Age of the Accused</a:t>
                      </a:r>
                      <a:endParaRPr lang="en-IN" sz="1500" dirty="0" smtClean="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05564">
                <a:tc>
                  <a:txBody>
                    <a:bodyPr/>
                    <a:lstStyle/>
                    <a:p>
                      <a:pPr algn="l">
                        <a:lnSpc>
                          <a:spcPct val="107000"/>
                        </a:lnSpc>
                        <a:spcAft>
                          <a:spcPts val="0"/>
                        </a:spcAft>
                      </a:pPr>
                      <a:r>
                        <a:rPr lang="en-IN" sz="1500" dirty="0">
                          <a:effectLst/>
                        </a:rPr>
                        <a:t>Name of the </a:t>
                      </a:r>
                      <a:r>
                        <a:rPr lang="en-IN" sz="1500" dirty="0" smtClean="0">
                          <a:effectLst/>
                        </a:rPr>
                        <a:t>Lawyer (Whether </a:t>
                      </a:r>
                      <a:r>
                        <a:rPr lang="en-IN" sz="1500" dirty="0">
                          <a:effectLst/>
                        </a:rPr>
                        <a:t>Legal Aid)</a:t>
                      </a:r>
                      <a:endParaRPr lang="en-IN" sz="15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36141">
                <a:tc>
                  <a:txBody>
                    <a:bodyPr/>
                    <a:lstStyle/>
                    <a:p>
                      <a:pPr algn="l">
                        <a:lnSpc>
                          <a:spcPct val="107000"/>
                        </a:lnSpc>
                        <a:spcAft>
                          <a:spcPts val="0"/>
                        </a:spcAft>
                      </a:pPr>
                      <a:r>
                        <a:rPr lang="en-IN" sz="1500">
                          <a:effectLst/>
                        </a:rPr>
                        <a:t>Signature of the Accused</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305564">
                <a:tc>
                  <a:txBody>
                    <a:bodyPr/>
                    <a:lstStyle/>
                    <a:p>
                      <a:pPr algn="l">
                        <a:lnSpc>
                          <a:spcPct val="107000"/>
                        </a:lnSpc>
                        <a:spcAft>
                          <a:spcPts val="0"/>
                        </a:spcAft>
                      </a:pPr>
                      <a:r>
                        <a:rPr lang="en-IN" sz="1500">
                          <a:effectLst/>
                        </a:rPr>
                        <a:t>Signature of the Defence Counsel</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algn="l">
                        <a:lnSpc>
                          <a:spcPct val="107000"/>
                        </a:lnSpc>
                        <a:spcAft>
                          <a:spcPts val="0"/>
                        </a:spcAft>
                      </a:pPr>
                      <a:r>
                        <a:rPr lang="en-IN" sz="1500">
                          <a:effectLst/>
                        </a:rPr>
                        <a:t>Signature of the Public Prosecutor</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36141">
                <a:tc>
                  <a:txBody>
                    <a:bodyPr/>
                    <a:lstStyle/>
                    <a:p>
                      <a:pPr algn="l">
                        <a:lnSpc>
                          <a:spcPct val="107000"/>
                        </a:lnSpc>
                        <a:spcAft>
                          <a:spcPts val="0"/>
                        </a:spcAft>
                      </a:pPr>
                      <a:r>
                        <a:rPr lang="en-IN" sz="1500">
                          <a:effectLst/>
                        </a:rPr>
                        <a:t>Signature of the Magistrate</a:t>
                      </a:r>
                      <a:endParaRPr lang="en-IN" sz="15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96907">
                <a:tc>
                  <a:txBody>
                    <a:bodyPr/>
                    <a:lstStyle/>
                    <a:p>
                      <a:pPr marL="0" marR="0" indent="0" algn="l" defTabSz="457189" rtl="0" eaLnBrk="1" fontAlgn="auto" latinLnBrk="0" hangingPunct="1">
                        <a:lnSpc>
                          <a:spcPct val="107000"/>
                        </a:lnSpc>
                        <a:spcBef>
                          <a:spcPts val="0"/>
                        </a:spcBef>
                        <a:spcAft>
                          <a:spcPts val="0"/>
                        </a:spcAft>
                        <a:buClrTx/>
                        <a:buSzTx/>
                        <a:buFontTx/>
                        <a:buNone/>
                        <a:tabLst/>
                        <a:defRPr/>
                      </a:pPr>
                      <a:r>
                        <a:rPr lang="en-IN" sz="1500" dirty="0" smtClean="0">
                          <a:effectLst/>
                        </a:rPr>
                        <a:t>Reasons for Remand</a:t>
                      </a:r>
                      <a:endParaRPr lang="en-IN" sz="1500" dirty="0" smtClean="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spTree>
    <p:extLst>
      <p:ext uri="{BB962C8B-B14F-4D97-AF65-F5344CB8AC3E}">
        <p14:creationId xmlns:p14="http://schemas.microsoft.com/office/powerpoint/2010/main" val="151215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Checklist  - </a:t>
            </a:r>
            <a:r>
              <a:rPr lang="en-IN" dirty="0"/>
              <a:t>Section 41 (1) a to e</a:t>
            </a:r>
            <a:br>
              <a:rPr lang="en-IN" dirty="0"/>
            </a:br>
            <a:endParaRPr lang="en-IN" dirty="0"/>
          </a:p>
        </p:txBody>
      </p:sp>
      <p:sp>
        <p:nvSpPr>
          <p:cNvPr id="3" name="Content Placeholder 2"/>
          <p:cNvSpPr>
            <a:spLocks noGrp="1"/>
          </p:cNvSpPr>
          <p:nvPr>
            <p:ph idx="1"/>
          </p:nvPr>
        </p:nvSpPr>
        <p:spPr/>
        <p:txBody>
          <a:bodyPr>
            <a:normAutofit fontScale="62500" lnSpcReduction="20000"/>
          </a:bodyPr>
          <a:lstStyle/>
          <a:p>
            <a:r>
              <a:rPr lang="en-IN" dirty="0"/>
              <a:t>(1) Any police officer may without an order from a Magistrate and without a warrant, arrest any person </a:t>
            </a:r>
            <a:r>
              <a:rPr lang="en-IN" dirty="0" smtClean="0"/>
              <a:t>:</a:t>
            </a:r>
          </a:p>
          <a:p>
            <a:r>
              <a:rPr lang="en-IN" dirty="0" smtClean="0"/>
              <a:t>(</a:t>
            </a:r>
            <a:r>
              <a:rPr lang="en-IN" dirty="0"/>
              <a:t>a) who has been concerned in any cognizable offence, or against whom a reasonable complaint has been made, or credible information has been received, or a reasonable suspicion exists, of his having been so concerned; or</a:t>
            </a:r>
          </a:p>
          <a:p>
            <a:r>
              <a:rPr lang="en-IN" dirty="0"/>
              <a:t>(b) who has in his possession without lawful excuse, the burden of proving which excuse shall lie on such person, any implement of house-breaking; or</a:t>
            </a:r>
          </a:p>
          <a:p>
            <a:r>
              <a:rPr lang="en-IN" dirty="0"/>
              <a:t>(c)who has been proclaimed as an offender either under this Code or by order of the State Government; or</a:t>
            </a:r>
          </a:p>
          <a:p>
            <a:r>
              <a:rPr lang="en-IN" dirty="0"/>
              <a:t>(d) in whose possession anything is found which may reasonably be suspected to be stolen property and who may reasonably be suspected of having committed an offence with reference to such thing; or</a:t>
            </a:r>
          </a:p>
          <a:p>
            <a:r>
              <a:rPr lang="en-IN" dirty="0"/>
              <a:t>(e) who obstructs a police officer while in the execution of his duty, or who has escaped, or attempts to escape, from lawful custody; or</a:t>
            </a:r>
          </a:p>
          <a:p>
            <a:endParaRPr lang="en-IN" dirty="0"/>
          </a:p>
        </p:txBody>
      </p:sp>
    </p:spTree>
    <p:extLst>
      <p:ext uri="{BB962C8B-B14F-4D97-AF65-F5344CB8AC3E}">
        <p14:creationId xmlns:p14="http://schemas.microsoft.com/office/powerpoint/2010/main" val="74734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390" y="940052"/>
            <a:ext cx="6798735" cy="1303867"/>
          </a:xfrm>
        </p:spPr>
        <p:txBody>
          <a:bodyPr>
            <a:normAutofit/>
          </a:bodyPr>
          <a:lstStyle/>
          <a:p>
            <a:r>
              <a:rPr lang="en-IN" sz="2800" dirty="0"/>
              <a:t>DIRECTIONS OF THE SUPREME COURT</a:t>
            </a:r>
          </a:p>
        </p:txBody>
      </p:sp>
      <p:sp>
        <p:nvSpPr>
          <p:cNvPr id="3" name="Content Placeholder 2"/>
          <p:cNvSpPr>
            <a:spLocks noGrp="1"/>
          </p:cNvSpPr>
          <p:nvPr>
            <p:ph idx="1"/>
          </p:nvPr>
        </p:nvSpPr>
        <p:spPr>
          <a:xfrm>
            <a:off x="2364609" y="2479478"/>
            <a:ext cx="7200897" cy="3052335"/>
          </a:xfrm>
        </p:spPr>
        <p:txBody>
          <a:bodyPr>
            <a:noAutofit/>
          </a:bodyPr>
          <a:lstStyle/>
          <a:p>
            <a:pPr marL="0" indent="0">
              <a:buNone/>
            </a:pPr>
            <a:r>
              <a:rPr lang="en-IN" sz="1200" b="1" dirty="0"/>
              <a:t>To the State Government: </a:t>
            </a:r>
          </a:p>
          <a:p>
            <a:r>
              <a:rPr lang="en-IN" sz="1200" dirty="0"/>
              <a:t>All the State Governments to instruct its police officers not to automatically arrest when a case under Section 498-A of the IPC is registered but to satisfy themselves about the necessity for arrest under the parameters laid down above flowing from Section 41, </a:t>
            </a:r>
            <a:r>
              <a:rPr lang="en-IN" sz="1200" dirty="0" err="1"/>
              <a:t>Cr.PC</a:t>
            </a:r>
            <a:r>
              <a:rPr lang="en-IN" sz="1200" dirty="0"/>
              <a:t> </a:t>
            </a:r>
          </a:p>
          <a:p>
            <a:r>
              <a:rPr lang="en-IN" sz="1200" dirty="0"/>
              <a:t> All police officers be provided with a check list containing specified sub-clauses under Section 41(1)(b)(ii) </a:t>
            </a:r>
          </a:p>
          <a:p>
            <a:pPr marL="0" indent="0">
              <a:buNone/>
            </a:pPr>
            <a:r>
              <a:rPr lang="en-IN" sz="1200" dirty="0"/>
              <a:t> </a:t>
            </a:r>
            <a:r>
              <a:rPr lang="en-IN" sz="1200" b="1" dirty="0"/>
              <a:t>To the Police: </a:t>
            </a:r>
          </a:p>
          <a:p>
            <a:r>
              <a:rPr lang="en-IN" sz="1200" dirty="0"/>
              <a:t> The police officer shall forward the check list duly filed and furnish the reasons and materials which necessitated the arrest, while forwarding/producing the accused before the Magistrate for further detention </a:t>
            </a:r>
          </a:p>
          <a:p>
            <a:r>
              <a:rPr lang="en-IN" sz="1200" dirty="0"/>
              <a:t>The decision not to arrest an accused, be forwarded to the Magistrate within two weeks from the date of the institution of the case with a copy to the Magistrate which may be extended by the Superintendent of police of the district for the reasons to be recorded in writing </a:t>
            </a:r>
          </a:p>
          <a:p>
            <a:r>
              <a:rPr lang="en-IN" sz="1200" dirty="0"/>
              <a:t> Notice of appearance in terms of Section 41A of </a:t>
            </a:r>
            <a:r>
              <a:rPr lang="en-IN" sz="1200" dirty="0" err="1"/>
              <a:t>Cr.PC</a:t>
            </a:r>
            <a:r>
              <a:rPr lang="en-IN" sz="1200" dirty="0"/>
              <a:t> be served on the accused within two weeks from the date of institution of the case, which may be extended by the Superintendent of Police of the District for the reasons to be recorded in writing </a:t>
            </a:r>
          </a:p>
          <a:p>
            <a:pPr marL="0" indent="0">
              <a:buNone/>
            </a:pPr>
            <a:endParaRPr lang="en-IN" sz="1200" dirty="0"/>
          </a:p>
        </p:txBody>
      </p:sp>
    </p:spTree>
    <p:extLst>
      <p:ext uri="{BB962C8B-B14F-4D97-AF65-F5344CB8AC3E}">
        <p14:creationId xmlns:p14="http://schemas.microsoft.com/office/powerpoint/2010/main" val="66687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sz="1200" b="1" dirty="0"/>
              <a:t>To Magistrates: </a:t>
            </a:r>
          </a:p>
          <a:p>
            <a:r>
              <a:rPr lang="en-IN" sz="1200" dirty="0"/>
              <a:t>The Magistrate while authorising detention of the accused shall peruse the report furnished by the police officer in terms aforesaid and only after recording its satisfaction, the Magistrate will authorise detention </a:t>
            </a:r>
          </a:p>
          <a:p>
            <a:r>
              <a:rPr lang="en-IN" sz="1200" dirty="0"/>
              <a:t>Effect of Non-compliance of these directions: </a:t>
            </a:r>
          </a:p>
          <a:p>
            <a:r>
              <a:rPr lang="en-IN" sz="1200" dirty="0"/>
              <a:t> Failure to comply with the directions aforesaid shall apart from rendering the police officers concerned liable for departmental action, they shall also be liable to be punished for contempt of court to be instituted before High Court having territorial jurisdiction </a:t>
            </a:r>
          </a:p>
          <a:p>
            <a:r>
              <a:rPr lang="en-IN" sz="1200" dirty="0"/>
              <a:t>Authorising detention without recording reasons as aforesaid by the judicial Magistrate concerned shall be liable for departmental action by the appropriate High Court</a:t>
            </a:r>
          </a:p>
          <a:p>
            <a:endParaRPr lang="en-IN" dirty="0"/>
          </a:p>
        </p:txBody>
      </p:sp>
      <p:sp>
        <p:nvSpPr>
          <p:cNvPr id="4" name="Title 1"/>
          <p:cNvSpPr txBox="1">
            <a:spLocks/>
          </p:cNvSpPr>
          <p:nvPr/>
        </p:nvSpPr>
        <p:spPr>
          <a:xfrm>
            <a:off x="2700866" y="950597"/>
            <a:ext cx="6798735"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800" dirty="0">
                <a:solidFill>
                  <a:prstClr val="black">
                    <a:lumMod val="85000"/>
                    <a:lumOff val="15000"/>
                  </a:prstClr>
                </a:solidFill>
              </a:rPr>
              <a:t>DIRECTIONS OF THE SUPREME COURT</a:t>
            </a:r>
          </a:p>
        </p:txBody>
      </p:sp>
    </p:spTree>
    <p:extLst>
      <p:ext uri="{BB962C8B-B14F-4D97-AF65-F5344CB8AC3E}">
        <p14:creationId xmlns:p14="http://schemas.microsoft.com/office/powerpoint/2010/main" val="808915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427</TotalTime>
  <Words>5620</Words>
  <Application>Microsoft Office PowerPoint</Application>
  <PresentationFormat>Widescreen</PresentationFormat>
  <Paragraphs>404</Paragraphs>
  <Slides>65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Arial</vt:lpstr>
      <vt:lpstr>Bookman Old Style</vt:lpstr>
      <vt:lpstr>Calibri</vt:lpstr>
      <vt:lpstr>Cambria</vt:lpstr>
      <vt:lpstr>Garamond</vt:lpstr>
      <vt:lpstr>Mangal</vt:lpstr>
      <vt:lpstr>Symbol</vt:lpstr>
      <vt:lpstr>Times New Roman</vt:lpstr>
      <vt:lpstr>Wingdings</vt:lpstr>
      <vt:lpstr>Organic</vt:lpstr>
      <vt:lpstr>CONSULTATION WITH JUDICIAL OFFICERS  ON  ROLE OF MAGISTRATES AT FIRST PRODUCTION </vt:lpstr>
      <vt:lpstr>PowerPoint Presentation</vt:lpstr>
      <vt:lpstr>PowerPoint Presentation</vt:lpstr>
      <vt:lpstr>PowerPoint Presentation</vt:lpstr>
      <vt:lpstr>PowerPoint Presentation</vt:lpstr>
      <vt:lpstr> </vt:lpstr>
      <vt:lpstr>Checklist  - Section 41 (1) a to e </vt:lpstr>
      <vt:lpstr>DIRECTIONS OF THE SUPREME COURT</vt:lpstr>
      <vt:lpstr>PowerPoint Presentation</vt:lpstr>
      <vt:lpstr>Arrest only if  </vt:lpstr>
      <vt:lpstr>PowerPoint Presentation</vt:lpstr>
      <vt:lpstr>PowerPoint Presentation</vt:lpstr>
      <vt:lpstr>Nandini Satpathy vs Dani (P.L.) And Anr, 1978</vt:lpstr>
      <vt:lpstr>PowerPoint Presentation</vt:lpstr>
      <vt:lpstr>What rationale guided you to issue notice of appearance instead of making an arrest?</vt:lpstr>
      <vt:lpstr>When you issue a notice of appearance to a person how do you ensure that he will not tamper with the evidence or intimidate the witness?</vt:lpstr>
      <vt:lpstr> What procedures do you follow while giving notice of appearance? </vt:lpstr>
      <vt:lpstr>Can a notice of appearance be issued any time after the FIR is filed?</vt:lpstr>
      <vt:lpstr> How long can you detain a person who has appeared before you under notice? </vt:lpstr>
      <vt:lpstr>Do you inform the court in case a notice of appearance has been issued to a person? If yes, when? </vt:lpstr>
      <vt:lpstr>How often do you record reasons for arresting/ not-arresting a person? </vt:lpstr>
      <vt:lpstr>Do you forward the duly filled up arrest checklist to the magistrate?</vt:lpstr>
      <vt:lpstr> Are lawyers usually present during detention of a suspect when called through a notice of appearance issued by the police?</vt:lpstr>
      <vt:lpstr>PowerPoint Presentation</vt:lpstr>
      <vt:lpstr>PowerPoint Presentation</vt:lpstr>
      <vt:lpstr>PowerPoint Presentation</vt:lpstr>
      <vt:lpstr>PowerPoint Presentation</vt:lpstr>
      <vt:lpstr>PowerPoint Presentation</vt:lpstr>
      <vt:lpstr>SC OBSERVATIONS</vt:lpstr>
      <vt:lpstr>SPECIFIC GUIDELINES IN DK BASU</vt:lpstr>
      <vt:lpstr>INTERVIEW WITH MAGISTRATES</vt:lpstr>
      <vt:lpstr>INTERVIEW WITH MAGISTRATES</vt:lpstr>
      <vt:lpstr>PowerPoint Presentation</vt:lpstr>
      <vt:lpstr>PowerPoint Presentation</vt:lpstr>
      <vt:lpstr>PowerPoint Presentation</vt:lpstr>
      <vt:lpstr>Ascertaining about a Juvenille </vt:lpstr>
      <vt:lpstr>Age Determination  Rajinder Chandra vs. State of Chattisgarh &amp; Anr (2002) 2 SCC 287</vt:lpstr>
      <vt:lpstr>Accountability</vt:lpstr>
      <vt:lpstr>RPA Responses</vt:lpstr>
      <vt:lpstr>  Do you prepare an arrest memo in cases of bail-able offences? </vt:lpstr>
      <vt:lpstr>In your view, what is the purpose of an arrest memo? </vt:lpstr>
      <vt:lpstr>Which of the following are commonly included in an arrest memo:  1.  Signature of the accused,  2.  Signature of Witness,  3.  Time, place and date of arrest,  4.  Signature of arresting officer  </vt:lpstr>
      <vt:lpstr>Who can sign the arrest memo as a witness:  1) Family member of suspect,                               2) Friend of suspect,  3) Person from locality where arrest is made,         4) Police Officer,  5) Lawyer </vt:lpstr>
      <vt:lpstr> What do you do when you don’t find independent witnesses?  </vt:lpstr>
      <vt:lpstr>Please list the practical difficulties faced by the arresting officer in the drafting of the arrest memo at the scene of the offence.</vt:lpstr>
      <vt:lpstr>Does the magistrate check the Arrest Memo at first production? </vt:lpstr>
      <vt:lpstr>What are the usual queries raised by magistrates on the review of the arrest memo? </vt:lpstr>
      <vt:lpstr>Legal Representation</vt:lpstr>
      <vt:lpstr>Section 41 D</vt:lpstr>
      <vt:lpstr>Right to Legal Representation  Nandini Satpathy v. P.L.Dani  (1978) 2 SCC 424</vt:lpstr>
      <vt:lpstr> Are lawyers usually present during interrogation? </vt:lpstr>
      <vt:lpstr>CHRI’s Marathon Legal Aid Study Findings </vt:lpstr>
      <vt:lpstr>PowerPoint Presentation</vt:lpstr>
      <vt:lpstr>PowerPoint Presentation</vt:lpstr>
      <vt:lpstr>PowerPoint Presentation</vt:lpstr>
      <vt:lpstr>PowerPoint Presentation</vt:lpstr>
      <vt:lpstr>PowerPoint Presentation</vt:lpstr>
      <vt:lpstr>A 2010 MICROSTUDY OF PERCEPTIONS OF UNDERTRIALS IN ALWAR PRISON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Vibha Vasuki</dc:creator>
  <cp:lastModifiedBy>Raja Bagga</cp:lastModifiedBy>
  <cp:revision>39</cp:revision>
  <dcterms:created xsi:type="dcterms:W3CDTF">2015-12-14T09:08:41Z</dcterms:created>
  <dcterms:modified xsi:type="dcterms:W3CDTF">2016-02-24T06:31:01Z</dcterms:modified>
</cp:coreProperties>
</file>